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58" r:id="rId2"/>
    <p:sldId id="264" r:id="rId3"/>
    <p:sldId id="268" r:id="rId4"/>
    <p:sldId id="269" r:id="rId5"/>
    <p:sldId id="270" r:id="rId6"/>
    <p:sldId id="271" r:id="rId7"/>
    <p:sldId id="272" r:id="rId8"/>
    <p:sldId id="273" r:id="rId9"/>
    <p:sldId id="274" r:id="rId10"/>
    <p:sldId id="275" r:id="rId11"/>
    <p:sldId id="276" r:id="rId12"/>
    <p:sldId id="277" r:id="rId13"/>
    <p:sldId id="278" r:id="rId14"/>
    <p:sldId id="267" r:id="rId15"/>
  </p:sldIdLst>
  <p:sldSz cx="9144000" cy="6858000" type="screen4x3"/>
  <p:notesSz cx="7010400" cy="9236075"/>
  <p:embeddedFontLst>
    <p:embeddedFont>
      <p:font typeface="Twinkl" panose="020B0604020202020204" charset="0"/>
      <p:regular r:id="rId18"/>
      <p:bold r:id="rId19"/>
    </p:embeddedFont>
    <p:embeddedFont>
      <p:font typeface="Tuffy" panose="020B0603060100000000" charset="0"/>
      <p:regular r:id="rId20"/>
      <p:bold r:id="rId21"/>
      <p:italic r:id="rId22"/>
      <p:boldItalic r:id="rId23"/>
    </p:embeddedFont>
    <p:embeddedFont>
      <p:font typeface="Tuffy-TTF" panose="020B0603060100000000" charset="0"/>
      <p:regular r:id="rId24"/>
      <p:bold r:id="rId25"/>
      <p:italic r:id="rId26"/>
      <p:boldItalic r:id="rId27"/>
    </p:embeddedFont>
    <p:embeddedFont>
      <p:font typeface="Calibri" panose="020F0502020204030204" pitchFamily="34" charset="0"/>
      <p:regular r:id="rId28"/>
      <p:bold r:id="rId29"/>
      <p:italic r:id="rId30"/>
      <p:boldItalic r:id="rId3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D5A78"/>
    <a:srgbClr val="B3A5BB"/>
    <a:srgbClr val="9D8BA7"/>
    <a:srgbClr val="403446"/>
    <a:srgbClr val="18A0DB"/>
    <a:srgbClr val="DE1E5A"/>
    <a:srgbClr val="BC0105"/>
    <a:srgbClr val="4DB1E3"/>
    <a:srgbClr val="80C1EB"/>
    <a:srgbClr val="ACDD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666" autoAdjust="0"/>
    <p:restoredTop sz="94660"/>
  </p:normalViewPr>
  <p:slideViewPr>
    <p:cSldViewPr snapToGrid="0" showGuides="1">
      <p:cViewPr>
        <p:scale>
          <a:sx n="110" d="100"/>
          <a:sy n="110" d="100"/>
        </p:scale>
        <p:origin x="-456" y="774"/>
      </p:cViewPr>
      <p:guideLst>
        <p:guide orient="horz" pos="2160"/>
        <p:guide orient="horz" pos="3974"/>
        <p:guide orient="horz" pos="346"/>
        <p:guide orient="horz" pos="482"/>
        <p:guide orient="horz" pos="3838"/>
        <p:guide pos="2880"/>
        <p:guide pos="340"/>
        <p:guide pos="5420"/>
        <p:guide pos="476"/>
        <p:guide pos="5284"/>
      </p:guideLst>
    </p:cSldViewPr>
  </p:slideViewPr>
  <p:notesTextViewPr>
    <p:cViewPr>
      <p:scale>
        <a:sx n="3" d="2"/>
        <a:sy n="3" d="2"/>
      </p:scale>
      <p:origin x="0" y="0"/>
    </p:cViewPr>
  </p:notesTextViewPr>
  <p:notesViewPr>
    <p:cSldViewPr snapToGrid="0" showGuides="1">
      <p:cViewPr varScale="1">
        <p:scale>
          <a:sx n="84" d="100"/>
          <a:sy n="84" d="100"/>
        </p:scale>
        <p:origin x="3828" y="10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font" Target="fonts/font8.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font" Target="fonts/font1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font" Target="fonts/font13.fntdata"/><Relationship Id="rId35" Type="http://schemas.openxmlformats.org/officeDocument/2006/relationships/tableStyles" Target="tableStyle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3408"/>
          </a:xfrm>
          <a:prstGeom prst="rect">
            <a:avLst/>
          </a:prstGeom>
        </p:spPr>
        <p:txBody>
          <a:bodyPr vert="horz" lIns="92830" tIns="46415" rIns="92830" bIns="46415" rtlCol="0"/>
          <a:lstStyle>
            <a:lvl1pPr algn="l">
              <a:defRPr sz="1200"/>
            </a:lvl1pPr>
          </a:lstStyle>
          <a:p>
            <a:endParaRPr lang="en-GB"/>
          </a:p>
        </p:txBody>
      </p:sp>
      <p:sp>
        <p:nvSpPr>
          <p:cNvPr id="3" name="Date Placeholder 2"/>
          <p:cNvSpPr>
            <a:spLocks noGrp="1"/>
          </p:cNvSpPr>
          <p:nvPr>
            <p:ph type="dt" sz="quarter" idx="1"/>
          </p:nvPr>
        </p:nvSpPr>
        <p:spPr>
          <a:xfrm>
            <a:off x="3970938" y="0"/>
            <a:ext cx="3037840" cy="463408"/>
          </a:xfrm>
          <a:prstGeom prst="rect">
            <a:avLst/>
          </a:prstGeom>
        </p:spPr>
        <p:txBody>
          <a:bodyPr vert="horz" lIns="92830" tIns="46415" rIns="92830" bIns="46415" rtlCol="0"/>
          <a:lstStyle>
            <a:lvl1pPr algn="r">
              <a:defRPr sz="1200"/>
            </a:lvl1pPr>
          </a:lstStyle>
          <a:p>
            <a:fld id="{6B34F151-63AC-41CE-96F5-7702E930870C}" type="datetimeFigureOut">
              <a:rPr lang="en-GB" smtClean="0"/>
              <a:t>01/02/2022</a:t>
            </a:fld>
            <a:endParaRPr lang="en-GB"/>
          </a:p>
        </p:txBody>
      </p:sp>
      <p:sp>
        <p:nvSpPr>
          <p:cNvPr id="4" name="Footer Placeholder 3"/>
          <p:cNvSpPr>
            <a:spLocks noGrp="1"/>
          </p:cNvSpPr>
          <p:nvPr>
            <p:ph type="ftr" sz="quarter" idx="2"/>
          </p:nvPr>
        </p:nvSpPr>
        <p:spPr>
          <a:xfrm>
            <a:off x="0" y="8772669"/>
            <a:ext cx="3037840" cy="463407"/>
          </a:xfrm>
          <a:prstGeom prst="rect">
            <a:avLst/>
          </a:prstGeom>
        </p:spPr>
        <p:txBody>
          <a:bodyPr vert="horz" lIns="92830" tIns="46415" rIns="92830" bIns="46415" rtlCol="0" anchor="b"/>
          <a:lstStyle>
            <a:lvl1pPr algn="l">
              <a:defRPr sz="1200"/>
            </a:lvl1pPr>
          </a:lstStyle>
          <a:p>
            <a:endParaRPr lang="en-GB"/>
          </a:p>
        </p:txBody>
      </p:sp>
      <p:sp>
        <p:nvSpPr>
          <p:cNvPr id="5" name="Slide Number Placeholder 4"/>
          <p:cNvSpPr>
            <a:spLocks noGrp="1"/>
          </p:cNvSpPr>
          <p:nvPr>
            <p:ph type="sldNum" sz="quarter" idx="3"/>
          </p:nvPr>
        </p:nvSpPr>
        <p:spPr>
          <a:xfrm>
            <a:off x="3970938" y="8772669"/>
            <a:ext cx="3037840" cy="463407"/>
          </a:xfrm>
          <a:prstGeom prst="rect">
            <a:avLst/>
          </a:prstGeom>
        </p:spPr>
        <p:txBody>
          <a:bodyPr vert="horz" lIns="92830" tIns="46415" rIns="92830" bIns="46415"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3408"/>
          </a:xfrm>
          <a:prstGeom prst="rect">
            <a:avLst/>
          </a:prstGeom>
        </p:spPr>
        <p:txBody>
          <a:bodyPr vert="horz" lIns="92830" tIns="46415" rIns="92830" bIns="46415" rtlCol="0"/>
          <a:lstStyle>
            <a:lvl1pPr algn="l">
              <a:defRPr sz="1200"/>
            </a:lvl1pPr>
          </a:lstStyle>
          <a:p>
            <a:endParaRPr lang="en-GB"/>
          </a:p>
        </p:txBody>
      </p:sp>
      <p:sp>
        <p:nvSpPr>
          <p:cNvPr id="3" name="Date Placeholder 2"/>
          <p:cNvSpPr>
            <a:spLocks noGrp="1"/>
          </p:cNvSpPr>
          <p:nvPr>
            <p:ph type="dt" idx="1"/>
          </p:nvPr>
        </p:nvSpPr>
        <p:spPr>
          <a:xfrm>
            <a:off x="3970938" y="0"/>
            <a:ext cx="3037840" cy="463408"/>
          </a:xfrm>
          <a:prstGeom prst="rect">
            <a:avLst/>
          </a:prstGeom>
        </p:spPr>
        <p:txBody>
          <a:bodyPr vert="horz" lIns="92830" tIns="46415" rIns="92830" bIns="46415" rtlCol="0"/>
          <a:lstStyle>
            <a:lvl1pPr algn="r">
              <a:defRPr sz="1200"/>
            </a:lvl1pPr>
          </a:lstStyle>
          <a:p>
            <a:fld id="{3D02C5D1-7818-41B5-ABAD-5E4B38A5388F}" type="datetimeFigureOut">
              <a:rPr lang="en-GB" smtClean="0"/>
              <a:t>01/02/2022</a:t>
            </a:fld>
            <a:endParaRPr lang="en-GB"/>
          </a:p>
        </p:txBody>
      </p:sp>
      <p:sp>
        <p:nvSpPr>
          <p:cNvPr id="4" name="Slide Image Placeholder 3"/>
          <p:cNvSpPr>
            <a:spLocks noGrp="1" noRot="1" noChangeAspect="1"/>
          </p:cNvSpPr>
          <p:nvPr>
            <p:ph type="sldImg" idx="2"/>
          </p:nvPr>
        </p:nvSpPr>
        <p:spPr>
          <a:xfrm>
            <a:off x="1427163" y="1154113"/>
            <a:ext cx="4156075" cy="3117850"/>
          </a:xfrm>
          <a:prstGeom prst="rect">
            <a:avLst/>
          </a:prstGeom>
          <a:noFill/>
          <a:ln w="12700">
            <a:solidFill>
              <a:prstClr val="black"/>
            </a:solidFill>
          </a:ln>
        </p:spPr>
        <p:txBody>
          <a:bodyPr vert="horz" lIns="92830" tIns="46415" rIns="92830" bIns="46415" rtlCol="0" anchor="ctr"/>
          <a:lstStyle/>
          <a:p>
            <a:endParaRPr lang="en-GB"/>
          </a:p>
        </p:txBody>
      </p:sp>
      <p:sp>
        <p:nvSpPr>
          <p:cNvPr id="5" name="Notes Placeholder 4"/>
          <p:cNvSpPr>
            <a:spLocks noGrp="1"/>
          </p:cNvSpPr>
          <p:nvPr>
            <p:ph type="body" sz="quarter" idx="3"/>
          </p:nvPr>
        </p:nvSpPr>
        <p:spPr>
          <a:xfrm>
            <a:off x="701040" y="4444861"/>
            <a:ext cx="5608320" cy="3636705"/>
          </a:xfrm>
          <a:prstGeom prst="rect">
            <a:avLst/>
          </a:prstGeom>
        </p:spPr>
        <p:txBody>
          <a:bodyPr vert="horz" lIns="92830" tIns="46415" rIns="92830" bIns="46415"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772669"/>
            <a:ext cx="3037840" cy="463407"/>
          </a:xfrm>
          <a:prstGeom prst="rect">
            <a:avLst/>
          </a:prstGeom>
        </p:spPr>
        <p:txBody>
          <a:bodyPr vert="horz" lIns="92830" tIns="46415" rIns="92830" bIns="46415" rtlCol="0" anchor="b"/>
          <a:lstStyle>
            <a:lvl1pPr algn="l">
              <a:defRPr sz="1200"/>
            </a:lvl1pPr>
          </a:lstStyle>
          <a:p>
            <a:endParaRPr lang="en-GB"/>
          </a:p>
        </p:txBody>
      </p:sp>
      <p:sp>
        <p:nvSpPr>
          <p:cNvPr id="7" name="Slide Number Placeholder 6"/>
          <p:cNvSpPr>
            <a:spLocks noGrp="1"/>
          </p:cNvSpPr>
          <p:nvPr>
            <p:ph type="sldNum" sz="quarter" idx="5"/>
          </p:nvPr>
        </p:nvSpPr>
        <p:spPr>
          <a:xfrm>
            <a:off x="3970938" y="8772669"/>
            <a:ext cx="3037840" cy="463407"/>
          </a:xfrm>
          <a:prstGeom prst="rect">
            <a:avLst/>
          </a:prstGeom>
        </p:spPr>
        <p:txBody>
          <a:bodyPr vert="horz" lIns="92830" tIns="46415" rIns="92830" bIns="46415"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slide" Target="slide5.xml"/><Relationship Id="rId7" Type="http://schemas.openxmlformats.org/officeDocument/2006/relationships/image" Target="../media/image7.png"/><Relationship Id="rId2" Type="http://schemas.openxmlformats.org/officeDocument/2006/relationships/slide" Target="slide4.xml"/><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slide" Target="slide9.xml"/><Relationship Id="rId4" Type="http://schemas.openxmlformats.org/officeDocument/2006/relationships/slide" Target="slide7.xml"/></Relationships>
</file>

<file path=ppt/slides/_rels/slide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 Target="slide3.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3.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hyperlink" Target="https://www.youtube.com/watch?v=m82jEQXRurg&amp;feature=youtu.be" TargetMode="External"/><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 Target="slide3.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 Target="slide3.xml"/><Relationship Id="rId1" Type="http://schemas.openxmlformats.org/officeDocument/2006/relationships/slideLayout" Target="../slideLayouts/slideLayout3.xml"/><Relationship Id="rId5" Type="http://schemas.openxmlformats.org/officeDocument/2006/relationships/image" Target="../media/image16.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3.xml"/><Relationship Id="rId6" Type="http://schemas.openxmlformats.org/officeDocument/2006/relationships/hyperlink" Target="https://creativecommons.org/licenses/by/2.0/uk/" TargetMode="External"/><Relationship Id="rId5" Type="http://schemas.openxmlformats.org/officeDocument/2006/relationships/image" Target="../media/image20.jpeg"/><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3.xml"/><Relationship Id="rId5" Type="http://schemas.openxmlformats.org/officeDocument/2006/relationships/hyperlink" Target="https://creativecommons.org/licenses/by/2.0/uk/" TargetMode="External"/><Relationship Id="rId4" Type="http://schemas.openxmlformats.org/officeDocument/2006/relationships/image" Target="../media/image23.jpeg"/></Relationships>
</file>

<file path=ppt/slides/_rels/slide12.xml.rels><?xml version="1.0" encoding="UTF-8" standalone="yes"?>
<Relationships xmlns="http://schemas.openxmlformats.org/package/2006/relationships"><Relationship Id="rId3" Type="http://schemas.openxmlformats.org/officeDocument/2006/relationships/hyperlink" Target="http://www.twinkl.co.uk/resource/us2-p-10-when-i-am-feeling-activity-sheet" TargetMode="External"/><Relationship Id="rId2" Type="http://schemas.openxmlformats.org/officeDocument/2006/relationships/hyperlink" Target="http://www.twinkl.co.uk/resource/t-c-1551-mindfulness-colouring-sheets-bumper-pack" TargetMode="External"/><Relationship Id="rId1" Type="http://schemas.openxmlformats.org/officeDocument/2006/relationships/slideLayout" Target="../slideLayouts/slideLayout3.xml"/><Relationship Id="rId6" Type="http://schemas.openxmlformats.org/officeDocument/2006/relationships/image" Target="../media/image24.png"/><Relationship Id="rId5" Type="http://schemas.openxmlformats.org/officeDocument/2006/relationships/hyperlink" Target="http://www.twinkl.co.uk/resource/us2-p-8-color-your-feelings-activity-sheet" TargetMode="External"/><Relationship Id="rId4" Type="http://schemas.openxmlformats.org/officeDocument/2006/relationships/hyperlink" Target="http://www.twinkl.co.uk/resource/us2-p-9-anger-map-activity-sheet-1"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3.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What Is Mental Health?</a:t>
            </a:r>
          </a:p>
        </p:txBody>
      </p:sp>
      <p:sp>
        <p:nvSpPr>
          <p:cNvPr id="5" name="Rectangle 4"/>
          <p:cNvSpPr/>
          <p:nvPr/>
        </p:nvSpPr>
        <p:spPr>
          <a:xfrm>
            <a:off x="755650" y="2557742"/>
            <a:ext cx="7632700" cy="1107996"/>
          </a:xfrm>
          <a:prstGeom prst="rect">
            <a:avLst/>
          </a:prstGeom>
        </p:spPr>
        <p:txBody>
          <a:bodyPr wrap="square" lIns="0" tIns="0" rIns="0" bIns="0">
            <a:spAutoFit/>
          </a:bodyPr>
          <a:lstStyle/>
          <a:p>
            <a:r>
              <a:rPr lang="en-GB" dirty="0"/>
              <a:t>Mental health problems can affect how a person feels, thinks and behaves. Around one in four people in Britain and about one in ten children and young people suffer from mental health problems (that’s about three in every classroom).</a:t>
            </a:r>
          </a:p>
        </p:txBody>
      </p:sp>
      <p:sp>
        <p:nvSpPr>
          <p:cNvPr id="4" name="Rectangle 3"/>
          <p:cNvSpPr/>
          <p:nvPr/>
        </p:nvSpPr>
        <p:spPr>
          <a:xfrm>
            <a:off x="755650" y="1473201"/>
            <a:ext cx="7632700" cy="905774"/>
          </a:xfrm>
          <a:prstGeom prst="rect">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 person’s condition with regard to</a:t>
            </a:r>
          </a:p>
          <a:p>
            <a:pPr algn="ctr"/>
            <a:r>
              <a:rPr lang="en-GB" dirty="0"/>
              <a:t>their psychological and emotional well-being.’</a:t>
            </a:r>
          </a:p>
        </p:txBody>
      </p:sp>
      <p:pic>
        <p:nvPicPr>
          <p:cNvPr id="7"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08163" y="3790950"/>
            <a:ext cx="5518150" cy="251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8895"/>
            <a:ext cx="8220075" cy="1410290"/>
          </a:xfrm>
        </p:spPr>
        <p:txBody>
          <a:bodyPr/>
          <a:lstStyle/>
          <a:p>
            <a:pPr algn="ctr"/>
            <a:r>
              <a:rPr lang="en-GB" sz="3600" dirty="0">
                <a:latin typeface="+mn-lt"/>
              </a:rPr>
              <a:t>Can You Think of</a:t>
            </a:r>
            <a:br>
              <a:rPr lang="en-GB" sz="3600" dirty="0">
                <a:latin typeface="+mn-lt"/>
              </a:rPr>
            </a:br>
            <a:r>
              <a:rPr lang="en-GB" sz="3600" dirty="0">
                <a:latin typeface="+mn-lt"/>
              </a:rPr>
              <a:t>Any Mental Health Problems?</a:t>
            </a:r>
          </a:p>
        </p:txBody>
      </p:sp>
      <p:sp>
        <p:nvSpPr>
          <p:cNvPr id="5" name="Rectangle 4"/>
          <p:cNvSpPr/>
          <p:nvPr/>
        </p:nvSpPr>
        <p:spPr>
          <a:xfrm>
            <a:off x="755650" y="1889185"/>
            <a:ext cx="7632700" cy="276999"/>
          </a:xfrm>
          <a:prstGeom prst="rect">
            <a:avLst/>
          </a:prstGeom>
        </p:spPr>
        <p:txBody>
          <a:bodyPr wrap="square" lIns="0" tIns="0" rIns="0" bIns="0">
            <a:spAutoFit/>
          </a:bodyPr>
          <a:lstStyle/>
          <a:p>
            <a:r>
              <a:rPr lang="en-GB" dirty="0"/>
              <a:t>Here are just a small selection of problems that people may experience:</a:t>
            </a:r>
          </a:p>
        </p:txBody>
      </p:sp>
      <p:sp>
        <p:nvSpPr>
          <p:cNvPr id="2" name="Oval 1">
            <a:hlinkClick r:id="rId2" action="ppaction://hlinksldjump"/>
          </p:cNvPr>
          <p:cNvSpPr/>
          <p:nvPr/>
        </p:nvSpPr>
        <p:spPr>
          <a:xfrm>
            <a:off x="755650" y="2410954"/>
            <a:ext cx="1777041" cy="1777041"/>
          </a:xfrm>
          <a:prstGeom prst="ellipse">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anger</a:t>
            </a:r>
          </a:p>
        </p:txBody>
      </p:sp>
      <p:sp>
        <p:nvSpPr>
          <p:cNvPr id="8" name="Oval 7">
            <a:hlinkClick r:id="rId3" action="ppaction://hlinksldjump"/>
          </p:cNvPr>
          <p:cNvSpPr/>
          <p:nvPr/>
        </p:nvSpPr>
        <p:spPr>
          <a:xfrm>
            <a:off x="2707536" y="2410953"/>
            <a:ext cx="1777041" cy="1777041"/>
          </a:xfrm>
          <a:prstGeom prst="ellipse">
            <a:avLst/>
          </a:prstGeom>
          <a:solidFill>
            <a:srgbClr val="4034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anxiety and panic attacks</a:t>
            </a:r>
          </a:p>
        </p:txBody>
      </p:sp>
      <p:sp>
        <p:nvSpPr>
          <p:cNvPr id="10" name="Oval 9">
            <a:hlinkClick r:id="rId4" action="ppaction://hlinksldjump"/>
          </p:cNvPr>
          <p:cNvSpPr/>
          <p:nvPr/>
        </p:nvSpPr>
        <p:spPr>
          <a:xfrm>
            <a:off x="4659422" y="2410953"/>
            <a:ext cx="1777041" cy="1777041"/>
          </a:xfrm>
          <a:prstGeom prst="ellipse">
            <a:avLst/>
          </a:prstGeom>
          <a:solidFill>
            <a:srgbClr val="B3A5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depression</a:t>
            </a:r>
          </a:p>
        </p:txBody>
      </p:sp>
      <p:sp>
        <p:nvSpPr>
          <p:cNvPr id="12" name="Oval 11">
            <a:hlinkClick r:id="rId5" action="ppaction://hlinksldjump"/>
          </p:cNvPr>
          <p:cNvSpPr/>
          <p:nvPr/>
        </p:nvSpPr>
        <p:spPr>
          <a:xfrm>
            <a:off x="6611308" y="2410953"/>
            <a:ext cx="1777041" cy="1777041"/>
          </a:xfrm>
          <a:prstGeom prst="ellipse">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eating problems</a:t>
            </a:r>
          </a:p>
        </p:txBody>
      </p:sp>
      <p:grpSp>
        <p:nvGrpSpPr>
          <p:cNvPr id="6" name="Group 5"/>
          <p:cNvGrpSpPr/>
          <p:nvPr/>
        </p:nvGrpSpPr>
        <p:grpSpPr>
          <a:xfrm>
            <a:off x="755650" y="3727809"/>
            <a:ext cx="7632700" cy="981953"/>
            <a:chOff x="755650" y="3727809"/>
            <a:chExt cx="7632700" cy="981953"/>
          </a:xfrm>
        </p:grpSpPr>
        <p:sp>
          <p:nvSpPr>
            <p:cNvPr id="13" name="Rectangle 12"/>
            <p:cNvSpPr/>
            <p:nvPr/>
          </p:nvSpPr>
          <p:spPr>
            <a:xfrm>
              <a:off x="755650" y="4432763"/>
              <a:ext cx="7632700" cy="276999"/>
            </a:xfrm>
            <a:prstGeom prst="rect">
              <a:avLst/>
            </a:prstGeom>
          </p:spPr>
          <p:txBody>
            <a:bodyPr wrap="square" lIns="0" tIns="0" rIns="0" bIns="0">
              <a:spAutoFit/>
            </a:bodyPr>
            <a:lstStyle/>
            <a:p>
              <a:r>
                <a:rPr lang="en-GB" dirty="0"/>
                <a:t>Click on a mental health problem to learn more about it.</a:t>
              </a:r>
            </a:p>
          </p:txBody>
        </p:sp>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5408039" flipV="1">
              <a:off x="6151122" y="4087384"/>
              <a:ext cx="920370" cy="201220"/>
            </a:xfrm>
            <a:prstGeom prst="rect">
              <a:avLst/>
            </a:prstGeom>
          </p:spPr>
        </p:pic>
      </p:grpSp>
      <p:pic>
        <p:nvPicPr>
          <p:cNvPr id="14" name="Picture 1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989085" y="4332368"/>
            <a:ext cx="1224516" cy="2525632"/>
          </a:xfrm>
          <a:prstGeom prst="rect">
            <a:avLst/>
          </a:prstGeom>
        </p:spPr>
      </p:pic>
    </p:spTree>
    <p:extLst>
      <p:ext uri="{BB962C8B-B14F-4D97-AF65-F5344CB8AC3E}">
        <p14:creationId xmlns:p14="http://schemas.microsoft.com/office/powerpoint/2010/main" val="2364180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20"/>
          <p:cNvSpPr>
            <a:spLocks noGrp="1"/>
          </p:cNvSpPr>
          <p:nvPr>
            <p:ph type="title"/>
          </p:nvPr>
        </p:nvSpPr>
        <p:spPr>
          <a:xfrm>
            <a:off x="457198" y="478895"/>
            <a:ext cx="8220075" cy="994306"/>
          </a:xfrm>
        </p:spPr>
        <p:txBody>
          <a:bodyPr/>
          <a:lstStyle/>
          <a:p>
            <a:r>
              <a:rPr lang="en-GB" sz="3600" dirty="0">
                <a:latin typeface="+mn-lt"/>
              </a:rPr>
              <a:t>Anger</a:t>
            </a:r>
          </a:p>
        </p:txBody>
      </p:sp>
      <p:sp>
        <p:nvSpPr>
          <p:cNvPr id="17" name="Rectangle 16"/>
          <p:cNvSpPr/>
          <p:nvPr/>
        </p:nvSpPr>
        <p:spPr>
          <a:xfrm>
            <a:off x="755650" y="1473201"/>
            <a:ext cx="7632700" cy="1384995"/>
          </a:xfrm>
          <a:prstGeom prst="rect">
            <a:avLst/>
          </a:prstGeom>
        </p:spPr>
        <p:txBody>
          <a:bodyPr wrap="square" lIns="0" tIns="0" rIns="0" bIns="0">
            <a:spAutoFit/>
          </a:bodyPr>
          <a:lstStyle/>
          <a:p>
            <a:r>
              <a:rPr lang="en-GB" dirty="0"/>
              <a:t>Have you ever felt angry?</a:t>
            </a:r>
          </a:p>
          <a:p>
            <a:r>
              <a:rPr lang="en-GB" dirty="0"/>
              <a:t>Anger is a natural emotion that everyone feels. It becomes a problem when it is harmful to others or yourself.</a:t>
            </a:r>
          </a:p>
          <a:p>
            <a:endParaRPr lang="en-GB" dirty="0"/>
          </a:p>
          <a:p>
            <a:r>
              <a:rPr lang="en-GB" dirty="0"/>
              <a:t>Ways of dealing with anger:</a:t>
            </a:r>
          </a:p>
        </p:txBody>
      </p:sp>
      <p:sp>
        <p:nvSpPr>
          <p:cNvPr id="18" name="Rectangle 17"/>
          <p:cNvSpPr/>
          <p:nvPr/>
        </p:nvSpPr>
        <p:spPr>
          <a:xfrm>
            <a:off x="755650" y="2976114"/>
            <a:ext cx="7632700" cy="534269"/>
          </a:xfrm>
          <a:prstGeom prst="rect">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counselling/psychotherapy/cognitive behavioural therapy (CBT)</a:t>
            </a:r>
          </a:p>
        </p:txBody>
      </p:sp>
      <p:sp>
        <p:nvSpPr>
          <p:cNvPr id="19" name="Rectangle 18"/>
          <p:cNvSpPr/>
          <p:nvPr/>
        </p:nvSpPr>
        <p:spPr>
          <a:xfrm>
            <a:off x="755650" y="3617781"/>
            <a:ext cx="7632700" cy="534269"/>
          </a:xfrm>
          <a:prstGeom prst="rect">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anger management programmes through NHS/online/private courses</a:t>
            </a:r>
          </a:p>
        </p:txBody>
      </p:sp>
      <p:sp>
        <p:nvSpPr>
          <p:cNvPr id="20" name="Rectangle 19"/>
          <p:cNvSpPr/>
          <p:nvPr/>
        </p:nvSpPr>
        <p:spPr>
          <a:xfrm>
            <a:off x="755650" y="4264707"/>
            <a:ext cx="7632700" cy="534269"/>
          </a:xfrm>
          <a:prstGeom prst="rect">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conversations with your GP</a:t>
            </a:r>
          </a:p>
        </p:txBody>
      </p:sp>
      <p:sp>
        <p:nvSpPr>
          <p:cNvPr id="22" name="Rectangle 21"/>
          <p:cNvSpPr/>
          <p:nvPr/>
        </p:nvSpPr>
        <p:spPr>
          <a:xfrm>
            <a:off x="755650" y="4911632"/>
            <a:ext cx="7632700" cy="534269"/>
          </a:xfrm>
          <a:prstGeom prst="rect">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talk to the Respect </a:t>
            </a:r>
            <a:r>
              <a:rPr lang="en-GB" dirty="0" err="1"/>
              <a:t>Phoneline</a:t>
            </a:r>
            <a:endParaRPr lang="en-GB" dirty="0"/>
          </a:p>
        </p:txBody>
      </p:sp>
      <p:sp>
        <p:nvSpPr>
          <p:cNvPr id="23" name="Rectangle 22"/>
          <p:cNvSpPr/>
          <p:nvPr/>
        </p:nvSpPr>
        <p:spPr>
          <a:xfrm>
            <a:off x="755650" y="5558557"/>
            <a:ext cx="7632700" cy="534269"/>
          </a:xfrm>
          <a:prstGeom prst="rect">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take a course run by the Freedom Programme</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03983" y="4373592"/>
            <a:ext cx="1409059" cy="2484408"/>
          </a:xfrm>
          <a:prstGeom prst="rect">
            <a:avLst/>
          </a:prstGeom>
        </p:spPr>
      </p:pic>
      <p:sp>
        <p:nvSpPr>
          <p:cNvPr id="11" name="Oval 10">
            <a:hlinkClick r:id="rId3" action="ppaction://hlinksldjump"/>
          </p:cNvPr>
          <p:cNvSpPr/>
          <p:nvPr/>
        </p:nvSpPr>
        <p:spPr>
          <a:xfrm>
            <a:off x="7806906" y="765175"/>
            <a:ext cx="581444" cy="581444"/>
          </a:xfrm>
          <a:prstGeom prst="ellipse">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Right Arrow 23">
            <a:hlinkClick r:id="rId3" action="ppaction://hlinksldjump"/>
          </p:cNvPr>
          <p:cNvSpPr/>
          <p:nvPr/>
        </p:nvSpPr>
        <p:spPr>
          <a:xfrm flipH="1">
            <a:off x="7950979" y="922187"/>
            <a:ext cx="293298" cy="267419"/>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504946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500"/>
                                        <p:tgtEl>
                                          <p:spTgt spid="19"/>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wipe(left)">
                                      <p:cBhvr>
                                        <p:cTn id="19" dur="500"/>
                                        <p:tgtEl>
                                          <p:spTgt spid="22"/>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wipe(left)">
                                      <p:cBhvr>
                                        <p:cTn id="23"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2" grpId="0" animBg="1"/>
      <p:bldP spid="2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20"/>
          <p:cNvSpPr>
            <a:spLocks noGrp="1"/>
          </p:cNvSpPr>
          <p:nvPr>
            <p:ph type="title"/>
          </p:nvPr>
        </p:nvSpPr>
        <p:spPr>
          <a:xfrm>
            <a:off x="457198" y="478895"/>
            <a:ext cx="8220075" cy="994306"/>
          </a:xfrm>
        </p:spPr>
        <p:txBody>
          <a:bodyPr/>
          <a:lstStyle/>
          <a:p>
            <a:r>
              <a:rPr lang="en-GB" sz="3600" dirty="0">
                <a:latin typeface="+mn-lt"/>
              </a:rPr>
              <a:t>Anxiety and Panic Attacks</a:t>
            </a:r>
          </a:p>
        </p:txBody>
      </p:sp>
      <p:sp>
        <p:nvSpPr>
          <p:cNvPr id="17" name="Rectangle 16"/>
          <p:cNvSpPr/>
          <p:nvPr/>
        </p:nvSpPr>
        <p:spPr>
          <a:xfrm>
            <a:off x="755650" y="1473201"/>
            <a:ext cx="7632700" cy="4985980"/>
          </a:xfrm>
          <a:prstGeom prst="rect">
            <a:avLst/>
          </a:prstGeom>
        </p:spPr>
        <p:txBody>
          <a:bodyPr wrap="square" lIns="0" tIns="0" rIns="0" bIns="0">
            <a:spAutoFit/>
          </a:bodyPr>
          <a:lstStyle/>
          <a:p>
            <a:r>
              <a:rPr lang="en-GB" dirty="0"/>
              <a:t>What do you think it feels like to feel anxious?</a:t>
            </a:r>
          </a:p>
          <a:p>
            <a:endParaRPr lang="en-GB" dirty="0"/>
          </a:p>
          <a:p>
            <a:r>
              <a:rPr lang="en-GB" b="1" dirty="0"/>
              <a:t>Fight or flight response </a:t>
            </a:r>
            <a:r>
              <a:rPr lang="en-GB" dirty="0"/>
              <a:t>– This is a response we experience to protect ourselves from danger by preparing the body to either </a:t>
            </a:r>
            <a:r>
              <a:rPr lang="en-GB" b="1" dirty="0"/>
              <a:t>fight</a:t>
            </a:r>
            <a:r>
              <a:rPr lang="en-GB" dirty="0"/>
              <a:t> the danger or </a:t>
            </a:r>
            <a:r>
              <a:rPr lang="en-GB" b="1" dirty="0"/>
              <a:t>flee </a:t>
            </a:r>
            <a:r>
              <a:rPr lang="en-GB" dirty="0"/>
              <a:t>it. This can turn into a panic attack. Your heart rate may quicken and you may begin to sweat, feel faint or feel sick.</a:t>
            </a:r>
          </a:p>
          <a:p>
            <a:endParaRPr lang="en-GB" dirty="0"/>
          </a:p>
          <a:p>
            <a:r>
              <a:rPr lang="en-GB" dirty="0"/>
              <a:t>Can you think of some situations that could make you feel anxious in today’s society?</a:t>
            </a:r>
          </a:p>
          <a:p>
            <a:pPr>
              <a:lnSpc>
                <a:spcPct val="150000"/>
              </a:lnSpc>
            </a:pPr>
            <a:r>
              <a:rPr lang="en-GB" dirty="0"/>
              <a:t>     Have a test/exam</a:t>
            </a:r>
          </a:p>
          <a:p>
            <a:pPr>
              <a:lnSpc>
                <a:spcPct val="150000"/>
              </a:lnSpc>
            </a:pPr>
            <a:r>
              <a:rPr lang="en-GB" dirty="0"/>
              <a:t>     Starting a new school/job</a:t>
            </a:r>
          </a:p>
          <a:p>
            <a:pPr>
              <a:lnSpc>
                <a:spcPct val="150000"/>
              </a:lnSpc>
            </a:pPr>
            <a:r>
              <a:rPr lang="en-GB" dirty="0"/>
              <a:t>     Having an argument with a loved one</a:t>
            </a:r>
          </a:p>
          <a:p>
            <a:pPr>
              <a:lnSpc>
                <a:spcPct val="150000"/>
              </a:lnSpc>
            </a:pPr>
            <a:r>
              <a:rPr lang="en-GB" dirty="0"/>
              <a:t>     Moving away from home</a:t>
            </a:r>
          </a:p>
          <a:p>
            <a:pPr>
              <a:lnSpc>
                <a:spcPct val="150000"/>
              </a:lnSpc>
            </a:pPr>
            <a:r>
              <a:rPr lang="en-GB" dirty="0"/>
              <a:t>     Getting married or divorced</a:t>
            </a:r>
          </a:p>
          <a:p>
            <a:pPr>
              <a:lnSpc>
                <a:spcPct val="150000"/>
              </a:lnSpc>
            </a:pPr>
            <a:r>
              <a:rPr lang="en-GB" sz="1400" dirty="0"/>
              <a:t>Anxiety and Panic Attacks continued…</a:t>
            </a:r>
          </a:p>
        </p:txBody>
      </p:sp>
      <p:sp>
        <p:nvSpPr>
          <p:cNvPr id="11" name="Oval 10">
            <a:hlinkClick r:id="rId2" action="ppaction://hlinksldjump"/>
          </p:cNvPr>
          <p:cNvSpPr/>
          <p:nvPr/>
        </p:nvSpPr>
        <p:spPr>
          <a:xfrm>
            <a:off x="7806906" y="765175"/>
            <a:ext cx="581444" cy="581444"/>
          </a:xfrm>
          <a:prstGeom prst="ellipse">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Right Arrow 23">
            <a:hlinkClick r:id="rId2" action="ppaction://hlinksldjump"/>
          </p:cNvPr>
          <p:cNvSpPr/>
          <p:nvPr/>
        </p:nvSpPr>
        <p:spPr>
          <a:xfrm flipH="1">
            <a:off x="7950979" y="922187"/>
            <a:ext cx="293298" cy="267419"/>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Oval 1"/>
          <p:cNvSpPr/>
          <p:nvPr/>
        </p:nvSpPr>
        <p:spPr>
          <a:xfrm>
            <a:off x="755650" y="4106174"/>
            <a:ext cx="146649" cy="146649"/>
          </a:xfrm>
          <a:prstGeom prst="ellipse">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755650" y="4512574"/>
            <a:ext cx="146649" cy="146649"/>
          </a:xfrm>
          <a:prstGeom prst="ellipse">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755650" y="4918974"/>
            <a:ext cx="146649" cy="146649"/>
          </a:xfrm>
          <a:prstGeom prst="ellipse">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p:cNvSpPr/>
          <p:nvPr/>
        </p:nvSpPr>
        <p:spPr>
          <a:xfrm>
            <a:off x="755650" y="5325374"/>
            <a:ext cx="146649" cy="146649"/>
          </a:xfrm>
          <a:prstGeom prst="ellipse">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p:cNvSpPr/>
          <p:nvPr/>
        </p:nvSpPr>
        <p:spPr>
          <a:xfrm>
            <a:off x="755650" y="5731774"/>
            <a:ext cx="146649" cy="146649"/>
          </a:xfrm>
          <a:prstGeom prst="ellipse">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05156" y="3886199"/>
            <a:ext cx="2183194" cy="2422525"/>
          </a:xfrm>
          <a:prstGeom prst="rect">
            <a:avLst/>
          </a:prstGeom>
        </p:spPr>
      </p:pic>
    </p:spTree>
    <p:extLst>
      <p:ext uri="{BB962C8B-B14F-4D97-AF65-F5344CB8AC3E}">
        <p14:creationId xmlns:p14="http://schemas.microsoft.com/office/powerpoint/2010/main" val="29423936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20"/>
          <p:cNvSpPr>
            <a:spLocks noGrp="1"/>
          </p:cNvSpPr>
          <p:nvPr>
            <p:ph type="title"/>
          </p:nvPr>
        </p:nvSpPr>
        <p:spPr>
          <a:xfrm>
            <a:off x="457198" y="478895"/>
            <a:ext cx="8220075" cy="994306"/>
          </a:xfrm>
        </p:spPr>
        <p:txBody>
          <a:bodyPr/>
          <a:lstStyle/>
          <a:p>
            <a:r>
              <a:rPr lang="en-GB" sz="3600" dirty="0">
                <a:latin typeface="+mn-lt"/>
              </a:rPr>
              <a:t>Anxiety and Panic Attacks</a:t>
            </a:r>
          </a:p>
        </p:txBody>
      </p:sp>
      <p:sp>
        <p:nvSpPr>
          <p:cNvPr id="17" name="Rectangle 16"/>
          <p:cNvSpPr/>
          <p:nvPr/>
        </p:nvSpPr>
        <p:spPr>
          <a:xfrm>
            <a:off x="755650" y="1473201"/>
            <a:ext cx="7632700" cy="1877437"/>
          </a:xfrm>
          <a:prstGeom prst="rect">
            <a:avLst/>
          </a:prstGeom>
        </p:spPr>
        <p:txBody>
          <a:bodyPr wrap="square" lIns="0" tIns="0" rIns="0" bIns="0">
            <a:spAutoFit/>
          </a:bodyPr>
          <a:lstStyle/>
          <a:p>
            <a:r>
              <a:rPr lang="en-GB" dirty="0"/>
              <a:t>When does it become a problem?</a:t>
            </a:r>
            <a:endParaRPr lang="en-GB" sz="1400" dirty="0"/>
          </a:p>
          <a:p>
            <a:endParaRPr lang="en-GB" sz="1400" dirty="0"/>
          </a:p>
          <a:p>
            <a:r>
              <a:rPr lang="en-GB" dirty="0"/>
              <a:t>As it is a natural response, we will probably all have experienced this anxious or panicked feeling. However, when it becomes a regular occurrence in day to day life, it may become an issue.</a:t>
            </a:r>
          </a:p>
          <a:p>
            <a:endParaRPr lang="en-GB" dirty="0"/>
          </a:p>
          <a:p>
            <a:r>
              <a:rPr lang="en-GB" dirty="0"/>
              <a:t>Ways of dealing with anxiety and panic attacks:</a:t>
            </a:r>
          </a:p>
        </p:txBody>
      </p:sp>
      <p:sp>
        <p:nvSpPr>
          <p:cNvPr id="11" name="Oval 10">
            <a:hlinkClick r:id="rId2" action="ppaction://hlinksldjump"/>
          </p:cNvPr>
          <p:cNvSpPr/>
          <p:nvPr/>
        </p:nvSpPr>
        <p:spPr>
          <a:xfrm>
            <a:off x="7806906" y="765175"/>
            <a:ext cx="581444" cy="581444"/>
          </a:xfrm>
          <a:prstGeom prst="ellipse">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Right Arrow 23">
            <a:hlinkClick r:id="rId2" action="ppaction://hlinksldjump"/>
          </p:cNvPr>
          <p:cNvSpPr/>
          <p:nvPr/>
        </p:nvSpPr>
        <p:spPr>
          <a:xfrm flipH="1">
            <a:off x="7950979" y="922187"/>
            <a:ext cx="293298" cy="267419"/>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Oval 11"/>
          <p:cNvSpPr/>
          <p:nvPr/>
        </p:nvSpPr>
        <p:spPr>
          <a:xfrm>
            <a:off x="755650" y="4315784"/>
            <a:ext cx="1777041" cy="1777041"/>
          </a:xfrm>
          <a:prstGeom prst="ellipse">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breathing</a:t>
            </a:r>
          </a:p>
          <a:p>
            <a:pPr algn="ctr"/>
            <a:r>
              <a:rPr lang="en-GB" spc="-20" dirty="0"/>
              <a:t>meditation</a:t>
            </a:r>
          </a:p>
          <a:p>
            <a:pPr algn="ctr"/>
            <a:r>
              <a:rPr lang="en-GB" dirty="0"/>
              <a:t>yoga</a:t>
            </a:r>
          </a:p>
        </p:txBody>
      </p:sp>
      <p:sp>
        <p:nvSpPr>
          <p:cNvPr id="13" name="Oval 12"/>
          <p:cNvSpPr/>
          <p:nvPr/>
        </p:nvSpPr>
        <p:spPr>
          <a:xfrm>
            <a:off x="2707536" y="4315784"/>
            <a:ext cx="1777041" cy="1777041"/>
          </a:xfrm>
          <a:prstGeom prst="ellipse">
            <a:avLst/>
          </a:prstGeom>
          <a:solidFill>
            <a:srgbClr val="4034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positive thinking</a:t>
            </a:r>
          </a:p>
        </p:txBody>
      </p:sp>
      <p:sp>
        <p:nvSpPr>
          <p:cNvPr id="18" name="Oval 17"/>
          <p:cNvSpPr/>
          <p:nvPr/>
        </p:nvSpPr>
        <p:spPr>
          <a:xfrm>
            <a:off x="4659422" y="4315784"/>
            <a:ext cx="1777041" cy="1777041"/>
          </a:xfrm>
          <a:prstGeom prst="ellipse">
            <a:avLst/>
          </a:prstGeom>
          <a:solidFill>
            <a:srgbClr val="B3A5B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‘talking’ </a:t>
            </a:r>
            <a:r>
              <a:rPr lang="en-GB" spc="-20" dirty="0"/>
              <a:t>treatments</a:t>
            </a:r>
          </a:p>
        </p:txBody>
      </p:sp>
      <p:sp>
        <p:nvSpPr>
          <p:cNvPr id="19" name="Oval 18"/>
          <p:cNvSpPr/>
          <p:nvPr/>
        </p:nvSpPr>
        <p:spPr>
          <a:xfrm>
            <a:off x="6611309" y="4315784"/>
            <a:ext cx="1777041" cy="1777041"/>
          </a:xfrm>
          <a:prstGeom prst="ellipse">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pc="-40" dirty="0"/>
              <a:t>medication</a:t>
            </a:r>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r="22003"/>
          <a:stretch/>
        </p:blipFill>
        <p:spPr>
          <a:xfrm>
            <a:off x="4567235" y="2467507"/>
            <a:ext cx="3817143" cy="1722526"/>
          </a:xfrm>
          <a:prstGeom prst="rect">
            <a:avLst/>
          </a:prstGeom>
        </p:spPr>
      </p:pic>
    </p:spTree>
    <p:extLst>
      <p:ext uri="{BB962C8B-B14F-4D97-AF65-F5344CB8AC3E}">
        <p14:creationId xmlns:p14="http://schemas.microsoft.com/office/powerpoint/2010/main" val="286801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20"/>
          <p:cNvSpPr>
            <a:spLocks noGrp="1"/>
          </p:cNvSpPr>
          <p:nvPr>
            <p:ph type="title"/>
          </p:nvPr>
        </p:nvSpPr>
        <p:spPr>
          <a:xfrm>
            <a:off x="457198" y="478895"/>
            <a:ext cx="8220075" cy="994306"/>
          </a:xfrm>
        </p:spPr>
        <p:txBody>
          <a:bodyPr/>
          <a:lstStyle/>
          <a:p>
            <a:r>
              <a:rPr lang="en-GB" sz="3600" dirty="0">
                <a:latin typeface="+mn-lt"/>
              </a:rPr>
              <a:t>Depression</a:t>
            </a:r>
          </a:p>
        </p:txBody>
      </p:sp>
      <p:sp>
        <p:nvSpPr>
          <p:cNvPr id="17" name="Rectangle 16"/>
          <p:cNvSpPr/>
          <p:nvPr/>
        </p:nvSpPr>
        <p:spPr>
          <a:xfrm>
            <a:off x="755650" y="1473201"/>
            <a:ext cx="7632700" cy="4755148"/>
          </a:xfrm>
          <a:prstGeom prst="rect">
            <a:avLst/>
          </a:prstGeom>
        </p:spPr>
        <p:txBody>
          <a:bodyPr wrap="square" lIns="0" tIns="0" rIns="0" bIns="0">
            <a:spAutoFit/>
          </a:bodyPr>
          <a:lstStyle/>
          <a:p>
            <a:r>
              <a:rPr lang="en-GB" dirty="0"/>
              <a:t>How do you think depression is different from</a:t>
            </a:r>
          </a:p>
          <a:p>
            <a:r>
              <a:rPr lang="en-GB" dirty="0"/>
              <a:t>feeling ‘low’?</a:t>
            </a:r>
          </a:p>
          <a:p>
            <a:endParaRPr lang="en-GB" dirty="0"/>
          </a:p>
          <a:p>
            <a:r>
              <a:rPr lang="en-GB" dirty="0"/>
              <a:t>Like the other mental health problems</a:t>
            </a:r>
          </a:p>
          <a:p>
            <a:r>
              <a:rPr lang="en-GB" dirty="0"/>
              <a:t>discussed, depression becomes an issue</a:t>
            </a:r>
          </a:p>
          <a:p>
            <a:r>
              <a:rPr lang="en-GB" dirty="0"/>
              <a:t>when it begins to affect your daily life.</a:t>
            </a:r>
          </a:p>
          <a:p>
            <a:r>
              <a:rPr lang="en-GB" dirty="0"/>
              <a:t>Some people will struggle to do daily</a:t>
            </a:r>
          </a:p>
          <a:p>
            <a:r>
              <a:rPr lang="en-GB" dirty="0"/>
              <a:t>tasks and may even have suicidal thoughts.</a:t>
            </a:r>
          </a:p>
          <a:p>
            <a:endParaRPr lang="en-GB" dirty="0"/>
          </a:p>
          <a:p>
            <a:r>
              <a:rPr lang="en-GB" dirty="0"/>
              <a:t>Listen </a:t>
            </a:r>
            <a:r>
              <a:rPr lang="en-GB" dirty="0">
                <a:hlinkClick r:id="rId2"/>
              </a:rPr>
              <a:t>here</a:t>
            </a:r>
            <a:r>
              <a:rPr lang="en-GB" dirty="0"/>
              <a:t> to a group of people</a:t>
            </a:r>
          </a:p>
          <a:p>
            <a:r>
              <a:rPr lang="en-GB" dirty="0"/>
              <a:t>talking about their experiences with</a:t>
            </a:r>
          </a:p>
          <a:p>
            <a:r>
              <a:rPr lang="en-GB" dirty="0"/>
              <a:t>mental health.</a:t>
            </a:r>
          </a:p>
          <a:p>
            <a:endParaRPr lang="en-GB" dirty="0"/>
          </a:p>
          <a:p>
            <a:endParaRPr lang="en-GB" dirty="0"/>
          </a:p>
          <a:p>
            <a:endParaRPr lang="en-GB" dirty="0"/>
          </a:p>
          <a:p>
            <a:endParaRPr lang="en-GB" dirty="0"/>
          </a:p>
          <a:p>
            <a:pPr>
              <a:lnSpc>
                <a:spcPct val="150000"/>
              </a:lnSpc>
            </a:pPr>
            <a:r>
              <a:rPr lang="en-GB" sz="1400" dirty="0"/>
              <a:t>Depression continued…</a:t>
            </a:r>
          </a:p>
        </p:txBody>
      </p:sp>
      <p:sp>
        <p:nvSpPr>
          <p:cNvPr id="11" name="Oval 10">
            <a:hlinkClick r:id="rId3" action="ppaction://hlinksldjump"/>
          </p:cNvPr>
          <p:cNvSpPr/>
          <p:nvPr/>
        </p:nvSpPr>
        <p:spPr>
          <a:xfrm>
            <a:off x="7806906" y="765175"/>
            <a:ext cx="581444" cy="581444"/>
          </a:xfrm>
          <a:prstGeom prst="ellipse">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Right Arrow 23">
            <a:hlinkClick r:id="rId3" action="ppaction://hlinksldjump"/>
          </p:cNvPr>
          <p:cNvSpPr/>
          <p:nvPr/>
        </p:nvSpPr>
        <p:spPr>
          <a:xfrm flipH="1">
            <a:off x="7950979" y="922187"/>
            <a:ext cx="293298" cy="267419"/>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69874" y="1630213"/>
            <a:ext cx="2936381" cy="4195014"/>
          </a:xfrm>
          <a:prstGeom prst="rect">
            <a:avLst/>
          </a:prstGeom>
        </p:spPr>
      </p:pic>
    </p:spTree>
    <p:extLst>
      <p:ext uri="{BB962C8B-B14F-4D97-AF65-F5344CB8AC3E}">
        <p14:creationId xmlns:p14="http://schemas.microsoft.com/office/powerpoint/2010/main" val="26537701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20"/>
          <p:cNvSpPr>
            <a:spLocks noGrp="1"/>
          </p:cNvSpPr>
          <p:nvPr>
            <p:ph type="title"/>
          </p:nvPr>
        </p:nvSpPr>
        <p:spPr>
          <a:xfrm>
            <a:off x="457198" y="478895"/>
            <a:ext cx="8220075" cy="994306"/>
          </a:xfrm>
        </p:spPr>
        <p:txBody>
          <a:bodyPr/>
          <a:lstStyle/>
          <a:p>
            <a:r>
              <a:rPr lang="en-GB" sz="3600" dirty="0">
                <a:latin typeface="+mn-lt"/>
              </a:rPr>
              <a:t>Depression</a:t>
            </a:r>
          </a:p>
        </p:txBody>
      </p:sp>
      <p:sp>
        <p:nvSpPr>
          <p:cNvPr id="17" name="Rectangle 16"/>
          <p:cNvSpPr/>
          <p:nvPr/>
        </p:nvSpPr>
        <p:spPr>
          <a:xfrm>
            <a:off x="755650" y="1473201"/>
            <a:ext cx="7632700" cy="276999"/>
          </a:xfrm>
          <a:prstGeom prst="rect">
            <a:avLst/>
          </a:prstGeom>
        </p:spPr>
        <p:txBody>
          <a:bodyPr wrap="square" lIns="0" tIns="0" rIns="0" bIns="0">
            <a:spAutoFit/>
          </a:bodyPr>
          <a:lstStyle/>
          <a:p>
            <a:r>
              <a:rPr lang="en-GB" dirty="0"/>
              <a:t>Ways of dealing with depression:</a:t>
            </a:r>
          </a:p>
        </p:txBody>
      </p:sp>
      <p:sp>
        <p:nvSpPr>
          <p:cNvPr id="11" name="Oval 10">
            <a:hlinkClick r:id="rId2" action="ppaction://hlinksldjump"/>
          </p:cNvPr>
          <p:cNvSpPr/>
          <p:nvPr/>
        </p:nvSpPr>
        <p:spPr>
          <a:xfrm>
            <a:off x="7806906" y="765175"/>
            <a:ext cx="581444" cy="581444"/>
          </a:xfrm>
          <a:prstGeom prst="ellipse">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Right Arrow 23">
            <a:hlinkClick r:id="rId2" action="ppaction://hlinksldjump"/>
          </p:cNvPr>
          <p:cNvSpPr/>
          <p:nvPr/>
        </p:nvSpPr>
        <p:spPr>
          <a:xfrm flipH="1">
            <a:off x="7950979" y="922187"/>
            <a:ext cx="293298" cy="267419"/>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13"/>
          <p:cNvSpPr/>
          <p:nvPr/>
        </p:nvSpPr>
        <p:spPr>
          <a:xfrm>
            <a:off x="755650" y="1933238"/>
            <a:ext cx="7632700" cy="534269"/>
          </a:xfrm>
          <a:prstGeom prst="rect">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counselling/psychotherapy/cognitive behavioural therapy (CBT)</a:t>
            </a:r>
          </a:p>
        </p:txBody>
      </p:sp>
      <p:sp>
        <p:nvSpPr>
          <p:cNvPr id="15" name="Rectangle 14"/>
          <p:cNvSpPr/>
          <p:nvPr/>
        </p:nvSpPr>
        <p:spPr>
          <a:xfrm>
            <a:off x="755650" y="2574905"/>
            <a:ext cx="7632700" cy="534269"/>
          </a:xfrm>
          <a:prstGeom prst="rect">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NHS/online/private courses</a:t>
            </a:r>
          </a:p>
        </p:txBody>
      </p:sp>
      <p:sp>
        <p:nvSpPr>
          <p:cNvPr id="20" name="Rectangle 19"/>
          <p:cNvSpPr/>
          <p:nvPr/>
        </p:nvSpPr>
        <p:spPr>
          <a:xfrm>
            <a:off x="755650" y="3221831"/>
            <a:ext cx="7632700" cy="534269"/>
          </a:xfrm>
          <a:prstGeom prst="rect">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yoga/meditation/mindfulness</a:t>
            </a:r>
          </a:p>
        </p:txBody>
      </p:sp>
      <p:sp>
        <p:nvSpPr>
          <p:cNvPr id="21" name="Rectangle 20"/>
          <p:cNvSpPr/>
          <p:nvPr/>
        </p:nvSpPr>
        <p:spPr>
          <a:xfrm>
            <a:off x="755650" y="3868756"/>
            <a:ext cx="7632700" cy="534269"/>
          </a:xfrm>
          <a:prstGeom prst="rect">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medication</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52574" y="3548033"/>
            <a:ext cx="2135776" cy="2544792"/>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82821" y="3548033"/>
            <a:ext cx="2118749" cy="2544792"/>
          </a:xfrm>
          <a:prstGeom prst="rect">
            <a:avLst/>
          </a:prstGeom>
        </p:spPr>
      </p:pic>
    </p:spTree>
    <p:extLst>
      <p:ext uri="{BB962C8B-B14F-4D97-AF65-F5344CB8AC3E}">
        <p14:creationId xmlns:p14="http://schemas.microsoft.com/office/powerpoint/2010/main" val="2369663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left)">
                                      <p:cBhvr>
                                        <p:cTn id="11" dur="500"/>
                                        <p:tgtEl>
                                          <p:spTgt spid="15"/>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20" grpId="0" animBg="1"/>
      <p:bldP spid="2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20"/>
          <p:cNvSpPr>
            <a:spLocks noGrp="1"/>
          </p:cNvSpPr>
          <p:nvPr>
            <p:ph type="title"/>
          </p:nvPr>
        </p:nvSpPr>
        <p:spPr>
          <a:xfrm>
            <a:off x="457198" y="478895"/>
            <a:ext cx="8220075" cy="994306"/>
          </a:xfrm>
        </p:spPr>
        <p:txBody>
          <a:bodyPr/>
          <a:lstStyle/>
          <a:p>
            <a:r>
              <a:rPr lang="en-GB" sz="3600" dirty="0">
                <a:latin typeface="+mn-lt"/>
              </a:rPr>
              <a:t>Eating Problems</a:t>
            </a:r>
          </a:p>
        </p:txBody>
      </p:sp>
      <p:sp>
        <p:nvSpPr>
          <p:cNvPr id="17" name="Rectangle 16"/>
          <p:cNvSpPr/>
          <p:nvPr/>
        </p:nvSpPr>
        <p:spPr>
          <a:xfrm>
            <a:off x="755650" y="1473201"/>
            <a:ext cx="7632700" cy="2462213"/>
          </a:xfrm>
          <a:prstGeom prst="rect">
            <a:avLst/>
          </a:prstGeom>
        </p:spPr>
        <p:txBody>
          <a:bodyPr wrap="square" lIns="0" tIns="0" rIns="0" bIns="0">
            <a:spAutoFit/>
          </a:bodyPr>
          <a:lstStyle/>
          <a:p>
            <a:r>
              <a:rPr lang="en-GB" dirty="0"/>
              <a:t>Food is a very important part of our lives and sometimes, due to how we are feeling, our relationship with food may change. This may be because of feeling stressed or anxious, or a conscious decision to watch what you eat, however if you are not eating a balanced diet it can be very dangerous.</a:t>
            </a:r>
          </a:p>
          <a:p>
            <a:endParaRPr lang="en-GB" sz="1400" dirty="0"/>
          </a:p>
          <a:p>
            <a:r>
              <a:rPr lang="en-GB" dirty="0"/>
              <a:t>Many eating disorders are started as a way of controlling something else that has become stressful in your life.</a:t>
            </a:r>
          </a:p>
          <a:p>
            <a:endParaRPr lang="en-GB" sz="2000" dirty="0"/>
          </a:p>
          <a:p>
            <a:r>
              <a:rPr lang="en-GB" dirty="0"/>
              <a:t>Ways of dealing with eating problems:</a:t>
            </a:r>
          </a:p>
        </p:txBody>
      </p:sp>
      <p:sp>
        <p:nvSpPr>
          <p:cNvPr id="11" name="Oval 10">
            <a:hlinkClick r:id="rId2" action="ppaction://hlinksldjump"/>
          </p:cNvPr>
          <p:cNvSpPr/>
          <p:nvPr/>
        </p:nvSpPr>
        <p:spPr>
          <a:xfrm>
            <a:off x="7806906" y="765175"/>
            <a:ext cx="581444" cy="581444"/>
          </a:xfrm>
          <a:prstGeom prst="ellipse">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Right Arrow 23">
            <a:hlinkClick r:id="rId2" action="ppaction://hlinksldjump"/>
          </p:cNvPr>
          <p:cNvSpPr/>
          <p:nvPr/>
        </p:nvSpPr>
        <p:spPr>
          <a:xfrm flipH="1">
            <a:off x="7950979" y="922187"/>
            <a:ext cx="293298" cy="267419"/>
          </a:xfrm>
          <a:prstGeom prst="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9"/>
          <p:cNvSpPr/>
          <p:nvPr/>
        </p:nvSpPr>
        <p:spPr>
          <a:xfrm>
            <a:off x="755650" y="4124347"/>
            <a:ext cx="7632700" cy="576948"/>
          </a:xfrm>
          <a:prstGeom prst="rect">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counselling/psychotherapy/cognitive behavioural therapy (CBT)</a:t>
            </a:r>
          </a:p>
        </p:txBody>
      </p:sp>
      <p:sp>
        <p:nvSpPr>
          <p:cNvPr id="12" name="Rectangle 11"/>
          <p:cNvSpPr/>
          <p:nvPr/>
        </p:nvSpPr>
        <p:spPr>
          <a:xfrm>
            <a:off x="755650" y="4817272"/>
            <a:ext cx="7632700" cy="576948"/>
          </a:xfrm>
          <a:prstGeom prst="rect">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visiting a clinic/talking to a dietician/psychotherapist</a:t>
            </a:r>
          </a:p>
        </p:txBody>
      </p:sp>
      <p:sp>
        <p:nvSpPr>
          <p:cNvPr id="13" name="Rectangle 12"/>
          <p:cNvSpPr/>
          <p:nvPr/>
        </p:nvSpPr>
        <p:spPr>
          <a:xfrm>
            <a:off x="755650" y="5515877"/>
            <a:ext cx="7632700" cy="576948"/>
          </a:xfrm>
          <a:prstGeom prst="rect">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medication</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70607" y="3184651"/>
            <a:ext cx="817743" cy="827039"/>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63941" y="3184651"/>
            <a:ext cx="817743" cy="827039"/>
          </a:xfrm>
          <a:prstGeom prst="rect">
            <a:avLst/>
          </a:prstGeom>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57275" y="3184651"/>
            <a:ext cx="817743" cy="827039"/>
          </a:xfrm>
          <a:prstGeom prst="rect">
            <a:avLst/>
          </a:prstGeom>
        </p:spPr>
      </p:pic>
    </p:spTree>
    <p:extLst>
      <p:ext uri="{BB962C8B-B14F-4D97-AF65-F5344CB8AC3E}">
        <p14:creationId xmlns:p14="http://schemas.microsoft.com/office/powerpoint/2010/main" val="37072284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Rectangle 38"/>
          <p:cNvSpPr/>
          <p:nvPr/>
        </p:nvSpPr>
        <p:spPr>
          <a:xfrm>
            <a:off x="5811886" y="2502353"/>
            <a:ext cx="2378057" cy="749804"/>
          </a:xfrm>
          <a:prstGeom prst="rect">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t>         </a:t>
            </a:r>
            <a:r>
              <a:rPr lang="en-GB" b="1" dirty="0" smtClean="0"/>
              <a:t>Kendall Jenner</a:t>
            </a:r>
            <a:endParaRPr lang="en-GB" b="1" dirty="0"/>
          </a:p>
          <a:p>
            <a:r>
              <a:rPr lang="en-GB" b="1" dirty="0"/>
              <a:t>         </a:t>
            </a:r>
            <a:r>
              <a:rPr lang="en-GB" dirty="0" smtClean="0"/>
              <a:t>anxiety</a:t>
            </a:r>
            <a:endParaRPr lang="en-GB" dirty="0"/>
          </a:p>
        </p:txBody>
      </p:sp>
      <p:sp>
        <p:nvSpPr>
          <p:cNvPr id="38" name="Rectangle 37"/>
          <p:cNvSpPr/>
          <p:nvPr/>
        </p:nvSpPr>
        <p:spPr>
          <a:xfrm>
            <a:off x="5712683" y="4491228"/>
            <a:ext cx="2576462" cy="752400"/>
          </a:xfrm>
          <a:prstGeom prst="rect">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t>         </a:t>
            </a:r>
            <a:r>
              <a:rPr lang="en-GB" b="1" dirty="0" smtClean="0"/>
              <a:t>Dwayne Johnson</a:t>
            </a:r>
            <a:endParaRPr lang="en-GB" dirty="0" smtClean="0"/>
          </a:p>
          <a:p>
            <a:r>
              <a:rPr lang="en-GB" dirty="0" smtClean="0"/>
              <a:t>         depression</a:t>
            </a:r>
            <a:endParaRPr lang="en-GB" dirty="0"/>
          </a:p>
        </p:txBody>
      </p:sp>
      <p:sp>
        <p:nvSpPr>
          <p:cNvPr id="37" name="Rectangle 36"/>
          <p:cNvSpPr/>
          <p:nvPr/>
        </p:nvSpPr>
        <p:spPr>
          <a:xfrm>
            <a:off x="1986909" y="4491228"/>
            <a:ext cx="2378057" cy="1038304"/>
          </a:xfrm>
          <a:prstGeom prst="rect">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t>         Lady Gaga</a:t>
            </a:r>
          </a:p>
          <a:p>
            <a:r>
              <a:rPr lang="en-GB" b="1" dirty="0"/>
              <a:t>         </a:t>
            </a:r>
            <a:r>
              <a:rPr lang="en-GB" dirty="0"/>
              <a:t>post-traumatic </a:t>
            </a:r>
          </a:p>
          <a:p>
            <a:r>
              <a:rPr lang="en-GB" dirty="0"/>
              <a:t>        stress disorder</a:t>
            </a:r>
          </a:p>
        </p:txBody>
      </p:sp>
      <p:sp>
        <p:nvSpPr>
          <p:cNvPr id="14" name="Rectangle 13"/>
          <p:cNvSpPr/>
          <p:nvPr/>
        </p:nvSpPr>
        <p:spPr>
          <a:xfrm>
            <a:off x="1986909" y="2500408"/>
            <a:ext cx="2378057" cy="751749"/>
          </a:xfrm>
          <a:prstGeom prst="rect">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t>         Justin Bieber</a:t>
            </a:r>
          </a:p>
          <a:p>
            <a:r>
              <a:rPr lang="en-GB" b="1" dirty="0"/>
              <a:t>         </a:t>
            </a:r>
            <a:r>
              <a:rPr lang="en-GB" dirty="0"/>
              <a:t>depression</a:t>
            </a:r>
          </a:p>
        </p:txBody>
      </p:sp>
      <p:sp>
        <p:nvSpPr>
          <p:cNvPr id="16" name="Title 20"/>
          <p:cNvSpPr>
            <a:spLocks noGrp="1"/>
          </p:cNvSpPr>
          <p:nvPr>
            <p:ph type="title"/>
          </p:nvPr>
        </p:nvSpPr>
        <p:spPr>
          <a:xfrm>
            <a:off x="457198" y="478895"/>
            <a:ext cx="8220075" cy="994306"/>
          </a:xfrm>
        </p:spPr>
        <p:txBody>
          <a:bodyPr/>
          <a:lstStyle/>
          <a:p>
            <a:r>
              <a:rPr lang="en-GB" sz="3600" dirty="0">
                <a:latin typeface="+mn-lt"/>
              </a:rPr>
              <a:t>Celebrities</a:t>
            </a:r>
          </a:p>
        </p:txBody>
      </p:sp>
      <p:sp>
        <p:nvSpPr>
          <p:cNvPr id="17" name="Rectangle 16"/>
          <p:cNvSpPr/>
          <p:nvPr/>
        </p:nvSpPr>
        <p:spPr>
          <a:xfrm>
            <a:off x="755650" y="1473201"/>
            <a:ext cx="7632700" cy="553998"/>
          </a:xfrm>
          <a:prstGeom prst="rect">
            <a:avLst/>
          </a:prstGeom>
        </p:spPr>
        <p:txBody>
          <a:bodyPr wrap="square" lIns="0" tIns="0" rIns="0" bIns="0">
            <a:spAutoFit/>
          </a:bodyPr>
          <a:lstStyle/>
          <a:p>
            <a:r>
              <a:rPr lang="en-GB" dirty="0"/>
              <a:t>Anyone can experience mental health problems. Here are just a handful of celebrities who have spoken out about their experiences:</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t="9717" b="9717"/>
          <a:stretch/>
        </p:blipFill>
        <p:spPr>
          <a:xfrm>
            <a:off x="755650" y="2321391"/>
            <a:ext cx="1777041" cy="1777041"/>
          </a:xfrm>
          <a:prstGeom prst="ellipse">
            <a:avLst/>
          </a:prstGeom>
          <a:ln w="28575">
            <a:solidFill>
              <a:schemeClr val="bg1"/>
            </a:solidFill>
          </a:ln>
        </p:spPr>
      </p:pic>
      <p:sp>
        <p:nvSpPr>
          <p:cNvPr id="27" name="TextBox 26"/>
          <p:cNvSpPr txBox="1"/>
          <p:nvPr/>
        </p:nvSpPr>
        <p:spPr>
          <a:xfrm>
            <a:off x="979936" y="4867103"/>
            <a:ext cx="1328466" cy="369332"/>
          </a:xfrm>
          <a:prstGeom prst="rect">
            <a:avLst/>
          </a:prstGeom>
          <a:noFill/>
        </p:spPr>
        <p:txBody>
          <a:bodyPr wrap="square" rtlCol="0">
            <a:spAutoFit/>
          </a:bodyPr>
          <a:lstStyle/>
          <a:p>
            <a:pPr algn="ctr"/>
            <a:r>
              <a:rPr lang="en-GB" dirty="0">
                <a:solidFill>
                  <a:schemeClr val="bg1"/>
                </a:solidFill>
              </a:rPr>
              <a:t>depression</a:t>
            </a:r>
          </a:p>
        </p:txBody>
      </p:sp>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t="19208" b="19208"/>
          <a:stretch/>
        </p:blipFill>
        <p:spPr>
          <a:xfrm>
            <a:off x="758797" y="4315784"/>
            <a:ext cx="1777041" cy="1777041"/>
          </a:xfrm>
          <a:prstGeom prst="ellipse">
            <a:avLst/>
          </a:prstGeom>
          <a:ln w="28575">
            <a:solidFill>
              <a:schemeClr val="bg1"/>
            </a:solidFill>
          </a:ln>
        </p:spPr>
      </p:pic>
      <p:pic>
        <p:nvPicPr>
          <p:cNvPr id="7" name="Picture 6"/>
          <p:cNvPicPr>
            <a:picLocks noChangeAspect="1"/>
          </p:cNvPicPr>
          <p:nvPr/>
        </p:nvPicPr>
        <p:blipFill rotWithShape="1">
          <a:blip r:embed="rId4" cstate="print">
            <a:extLst>
              <a:ext uri="{28A0092B-C50C-407E-A947-70E740481C1C}">
                <a14:useLocalDpi xmlns:a14="http://schemas.microsoft.com/office/drawing/2010/main" val="0"/>
              </a:ext>
            </a:extLst>
          </a:blip>
          <a:srcRect b="33807"/>
          <a:stretch/>
        </p:blipFill>
        <p:spPr>
          <a:xfrm>
            <a:off x="4582894" y="2334432"/>
            <a:ext cx="1771298" cy="1764000"/>
          </a:xfrm>
          <a:prstGeom prst="ellipse">
            <a:avLst/>
          </a:prstGeom>
          <a:ln w="28575">
            <a:solidFill>
              <a:schemeClr val="bg1"/>
            </a:solidFill>
          </a:ln>
        </p:spPr>
      </p:pic>
      <p:pic>
        <p:nvPicPr>
          <p:cNvPr id="8" name="Picture 7"/>
          <p:cNvPicPr>
            <a:picLocks noChangeAspect="1"/>
          </p:cNvPicPr>
          <p:nvPr/>
        </p:nvPicPr>
        <p:blipFill rotWithShape="1">
          <a:blip r:embed="rId5" cstate="print">
            <a:extLst>
              <a:ext uri="{28A0092B-C50C-407E-A947-70E740481C1C}">
                <a14:useLocalDpi xmlns:a14="http://schemas.microsoft.com/office/drawing/2010/main" val="0"/>
              </a:ext>
            </a:extLst>
          </a:blip>
          <a:srcRect b="23047"/>
          <a:stretch/>
        </p:blipFill>
        <p:spPr>
          <a:xfrm>
            <a:off x="4580880" y="4328825"/>
            <a:ext cx="1778390" cy="1764000"/>
          </a:xfrm>
          <a:prstGeom prst="ellipse">
            <a:avLst/>
          </a:prstGeom>
          <a:ln w="28575">
            <a:solidFill>
              <a:schemeClr val="bg1"/>
            </a:solidFill>
          </a:ln>
        </p:spPr>
      </p:pic>
      <p:sp>
        <p:nvSpPr>
          <p:cNvPr id="31" name="TextBox 21"/>
          <p:cNvSpPr txBox="1">
            <a:spLocks noChangeArrowheads="1"/>
          </p:cNvSpPr>
          <p:nvPr/>
        </p:nvSpPr>
        <p:spPr bwMode="auto">
          <a:xfrm>
            <a:off x="539750" y="6245477"/>
            <a:ext cx="1777041"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Justin Bieber</a:t>
            </a:r>
            <a:r>
              <a:rPr lang="en-GB" altLang="en-US" sz="500" dirty="0">
                <a:latin typeface="Tuffy-TTF" panose="020B0603060100000000" pitchFamily="34" charset="0"/>
                <a:ea typeface="Tuffy" panose="020B0603060100000000" pitchFamily="34" charset="0"/>
                <a:cs typeface="Arial" panose="020B0604020202020204" pitchFamily="34" charset="0"/>
              </a:rPr>
              <a:t>” by iloveJB123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6"/>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sp>
        <p:nvSpPr>
          <p:cNvPr id="32" name="TextBox 21"/>
          <p:cNvSpPr txBox="1">
            <a:spLocks noChangeArrowheads="1"/>
          </p:cNvSpPr>
          <p:nvPr/>
        </p:nvSpPr>
        <p:spPr bwMode="auto">
          <a:xfrm>
            <a:off x="2599586" y="6245477"/>
            <a:ext cx="1777041"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Lady Gaga</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dirty="0" err="1">
                <a:latin typeface="Tuffy-TTF" panose="020B0603060100000000" pitchFamily="34" charset="0"/>
                <a:ea typeface="Tuffy" panose="020B0603060100000000" pitchFamily="34" charset="0"/>
                <a:cs typeface="Arial" panose="020B0604020202020204" pitchFamily="34" charset="0"/>
              </a:rPr>
              <a:t>ana_lora</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6"/>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sp>
        <p:nvSpPr>
          <p:cNvPr id="33" name="TextBox 21"/>
          <p:cNvSpPr txBox="1">
            <a:spLocks noChangeArrowheads="1"/>
          </p:cNvSpPr>
          <p:nvPr/>
        </p:nvSpPr>
        <p:spPr bwMode="auto">
          <a:xfrm>
            <a:off x="4605447" y="6245477"/>
            <a:ext cx="1951885"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smtClean="0">
                <a:latin typeface="Tuffy-TTF" panose="020B0603060100000000" pitchFamily="34" charset="0"/>
                <a:ea typeface="Tuffy" panose="020B0603060100000000" pitchFamily="34" charset="0"/>
                <a:cs typeface="Arial" panose="020B0604020202020204" pitchFamily="34" charset="0"/>
              </a:rPr>
              <a:t>“</a:t>
            </a:r>
            <a:r>
              <a:rPr lang="en-GB" altLang="en-US" sz="500" b="1" dirty="0" smtClean="0">
                <a:latin typeface="Tuffy-TTF" panose="020B0603060100000000" pitchFamily="34" charset="0"/>
                <a:ea typeface="Tuffy" panose="020B0603060100000000" pitchFamily="34" charset="0"/>
                <a:cs typeface="Arial" panose="020B0604020202020204" pitchFamily="34" charset="0"/>
              </a:rPr>
              <a:t>Kendall Jenner</a:t>
            </a:r>
            <a:r>
              <a:rPr lang="en-GB" altLang="en-US" sz="500" dirty="0" smtClean="0">
                <a:latin typeface="Tuffy-TTF" panose="020B0603060100000000" pitchFamily="34" charset="0"/>
                <a:ea typeface="Tuffy" panose="020B0603060100000000" pitchFamily="34" charset="0"/>
                <a:cs typeface="Arial" panose="020B0604020202020204" pitchFamily="34" charset="0"/>
              </a:rPr>
              <a:t>” </a:t>
            </a:r>
            <a:r>
              <a:rPr lang="en-GB" altLang="en-US" sz="500" dirty="0">
                <a:latin typeface="Tuffy-TTF" panose="020B0603060100000000" pitchFamily="34" charset="0"/>
                <a:ea typeface="Tuffy" panose="020B0603060100000000" pitchFamily="34" charset="0"/>
                <a:cs typeface="Arial" panose="020B0604020202020204" pitchFamily="34" charset="0"/>
              </a:rPr>
              <a:t>by </a:t>
            </a:r>
            <a:r>
              <a:rPr lang="en-GB" altLang="en-US" sz="500" dirty="0" smtClean="0">
                <a:latin typeface="Tuffy-TTF" panose="020B0603060100000000" pitchFamily="34" charset="0"/>
                <a:ea typeface="Tuffy" panose="020B0603060100000000" pitchFamily="34" charset="0"/>
                <a:cs typeface="Arial" panose="020B0604020202020204" pitchFamily="34" charset="0"/>
              </a:rPr>
              <a:t>Walt Disney Television </a:t>
            </a:r>
            <a:r>
              <a:rPr lang="en-GB" altLang="en-US" sz="500" dirty="0">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6"/>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sp>
        <p:nvSpPr>
          <p:cNvPr id="34" name="TextBox 21"/>
          <p:cNvSpPr txBox="1">
            <a:spLocks noChangeArrowheads="1"/>
          </p:cNvSpPr>
          <p:nvPr/>
        </p:nvSpPr>
        <p:spPr bwMode="auto">
          <a:xfrm>
            <a:off x="6786152" y="6245477"/>
            <a:ext cx="1777041"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Selena Gomez</a:t>
            </a:r>
            <a:r>
              <a:rPr lang="en-GB" altLang="en-US" sz="500" dirty="0">
                <a:latin typeface="Tuffy-TTF" panose="020B0603060100000000" pitchFamily="34" charset="0"/>
                <a:ea typeface="Tuffy" panose="020B0603060100000000" pitchFamily="34" charset="0"/>
                <a:cs typeface="Arial" panose="020B0604020202020204" pitchFamily="34" charset="0"/>
              </a:rPr>
              <a:t>” by SGForeverC7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6"/>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spTree>
    <p:extLst>
      <p:ext uri="{BB962C8B-B14F-4D97-AF65-F5344CB8AC3E}">
        <p14:creationId xmlns:p14="http://schemas.microsoft.com/office/powerpoint/2010/main" val="123863866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1986908" y="1779473"/>
            <a:ext cx="2378057" cy="756000"/>
          </a:xfrm>
          <a:prstGeom prst="rect">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t>         </a:t>
            </a:r>
            <a:r>
              <a:rPr lang="en-GB" b="1" dirty="0" smtClean="0"/>
              <a:t>Brad Pitt</a:t>
            </a:r>
            <a:endParaRPr lang="en-GB" b="1" dirty="0"/>
          </a:p>
          <a:p>
            <a:r>
              <a:rPr lang="en-GB" b="1" dirty="0"/>
              <a:t>         </a:t>
            </a:r>
            <a:r>
              <a:rPr lang="en-GB" dirty="0" smtClean="0"/>
              <a:t>depression</a:t>
            </a:r>
            <a:endParaRPr lang="en-GB" dirty="0"/>
          </a:p>
        </p:txBody>
      </p:sp>
      <p:sp>
        <p:nvSpPr>
          <p:cNvPr id="39" name="Rectangle 38"/>
          <p:cNvSpPr/>
          <p:nvPr/>
        </p:nvSpPr>
        <p:spPr>
          <a:xfrm>
            <a:off x="5811886" y="1779473"/>
            <a:ext cx="2378057" cy="1272930"/>
          </a:xfrm>
          <a:prstGeom prst="rect">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t>         Prince Harry</a:t>
            </a:r>
          </a:p>
          <a:p>
            <a:r>
              <a:rPr lang="en-GB" b="1" dirty="0"/>
              <a:t>         </a:t>
            </a:r>
            <a:r>
              <a:rPr lang="en-GB" dirty="0"/>
              <a:t>living with the</a:t>
            </a:r>
          </a:p>
          <a:p>
            <a:r>
              <a:rPr lang="en-GB" dirty="0"/>
              <a:t>        grief after his</a:t>
            </a:r>
          </a:p>
          <a:p>
            <a:r>
              <a:rPr lang="en-GB" dirty="0"/>
              <a:t>        mother’s death</a:t>
            </a:r>
          </a:p>
        </p:txBody>
      </p:sp>
      <p:sp>
        <p:nvSpPr>
          <p:cNvPr id="37" name="Rectangle 36"/>
          <p:cNvSpPr/>
          <p:nvPr/>
        </p:nvSpPr>
        <p:spPr>
          <a:xfrm>
            <a:off x="1986909" y="4266942"/>
            <a:ext cx="2378057" cy="751749"/>
          </a:xfrm>
          <a:prstGeom prst="rect">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t>         Jade </a:t>
            </a:r>
            <a:r>
              <a:rPr lang="en-GB" b="1" dirty="0" err="1"/>
              <a:t>Thirlwell</a:t>
            </a:r>
            <a:endParaRPr lang="en-GB" b="1" dirty="0"/>
          </a:p>
          <a:p>
            <a:r>
              <a:rPr lang="en-GB" b="1" dirty="0"/>
              <a:t>         </a:t>
            </a:r>
            <a:r>
              <a:rPr lang="en-GB" dirty="0"/>
              <a:t>anorexia</a:t>
            </a:r>
          </a:p>
        </p:txBody>
      </p:sp>
      <p:sp>
        <p:nvSpPr>
          <p:cNvPr id="16" name="Title 20"/>
          <p:cNvSpPr>
            <a:spLocks noGrp="1"/>
          </p:cNvSpPr>
          <p:nvPr>
            <p:ph type="title"/>
          </p:nvPr>
        </p:nvSpPr>
        <p:spPr>
          <a:xfrm>
            <a:off x="457198" y="478895"/>
            <a:ext cx="8220075" cy="994306"/>
          </a:xfrm>
        </p:spPr>
        <p:txBody>
          <a:bodyPr/>
          <a:lstStyle/>
          <a:p>
            <a:r>
              <a:rPr lang="en-GB" sz="3600" dirty="0">
                <a:latin typeface="+mn-lt"/>
              </a:rPr>
              <a:t>Celebrities</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t="2" b="28437"/>
          <a:stretch/>
        </p:blipFill>
        <p:spPr>
          <a:xfrm>
            <a:off x="767695" y="1598512"/>
            <a:ext cx="1764997" cy="1764000"/>
          </a:xfrm>
          <a:prstGeom prst="ellipse">
            <a:avLst/>
          </a:prstGeom>
          <a:ln w="28575">
            <a:solidFill>
              <a:schemeClr val="bg1"/>
            </a:solidFill>
          </a:ln>
        </p:spPr>
      </p:pic>
      <p:sp>
        <p:nvSpPr>
          <p:cNvPr id="27" name="TextBox 26"/>
          <p:cNvSpPr txBox="1"/>
          <p:nvPr/>
        </p:nvSpPr>
        <p:spPr>
          <a:xfrm>
            <a:off x="979936" y="4867103"/>
            <a:ext cx="1328466" cy="369332"/>
          </a:xfrm>
          <a:prstGeom prst="rect">
            <a:avLst/>
          </a:prstGeom>
          <a:noFill/>
        </p:spPr>
        <p:txBody>
          <a:bodyPr wrap="square" rtlCol="0">
            <a:spAutoFit/>
          </a:bodyPr>
          <a:lstStyle/>
          <a:p>
            <a:pPr algn="ctr"/>
            <a:r>
              <a:rPr lang="en-GB" dirty="0">
                <a:solidFill>
                  <a:schemeClr val="bg1"/>
                </a:solidFill>
              </a:rPr>
              <a:t>depression</a:t>
            </a:r>
          </a:p>
        </p:txBody>
      </p:sp>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b="24272"/>
          <a:stretch/>
        </p:blipFill>
        <p:spPr>
          <a:xfrm>
            <a:off x="773405" y="4094646"/>
            <a:ext cx="1759287" cy="1764000"/>
          </a:xfrm>
          <a:prstGeom prst="ellipse">
            <a:avLst/>
          </a:prstGeom>
          <a:ln w="28575">
            <a:solidFill>
              <a:schemeClr val="bg1"/>
            </a:solidFill>
          </a:ln>
        </p:spPr>
      </p:pic>
      <p:pic>
        <p:nvPicPr>
          <p:cNvPr id="7" name="Picture 6"/>
          <p:cNvPicPr>
            <a:picLocks noChangeAspect="1"/>
          </p:cNvPicPr>
          <p:nvPr/>
        </p:nvPicPr>
        <p:blipFill rotWithShape="1">
          <a:blip r:embed="rId4" cstate="print">
            <a:extLst>
              <a:ext uri="{28A0092B-C50C-407E-A947-70E740481C1C}">
                <a14:useLocalDpi xmlns:a14="http://schemas.microsoft.com/office/drawing/2010/main" val="0"/>
              </a:ext>
            </a:extLst>
          </a:blip>
          <a:srcRect t="2" b="19503"/>
          <a:stretch/>
        </p:blipFill>
        <p:spPr>
          <a:xfrm>
            <a:off x="4599928" y="1598512"/>
            <a:ext cx="1753134" cy="1764000"/>
          </a:xfrm>
          <a:prstGeom prst="ellipse">
            <a:avLst/>
          </a:prstGeom>
          <a:ln w="28575">
            <a:solidFill>
              <a:schemeClr val="bg1"/>
            </a:solidFill>
          </a:ln>
        </p:spPr>
      </p:pic>
      <p:sp>
        <p:nvSpPr>
          <p:cNvPr id="31" name="TextBox 21"/>
          <p:cNvSpPr txBox="1">
            <a:spLocks noChangeArrowheads="1"/>
          </p:cNvSpPr>
          <p:nvPr/>
        </p:nvSpPr>
        <p:spPr bwMode="auto">
          <a:xfrm>
            <a:off x="755650" y="6245477"/>
            <a:ext cx="1477963"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smtClean="0">
                <a:latin typeface="Tuffy-TTF" panose="020B0603060100000000" pitchFamily="34" charset="0"/>
                <a:ea typeface="Tuffy" panose="020B0603060100000000" pitchFamily="34" charset="0"/>
                <a:cs typeface="Arial" panose="020B0604020202020204" pitchFamily="34" charset="0"/>
              </a:rPr>
              <a:t>“</a:t>
            </a:r>
            <a:r>
              <a:rPr lang="en-GB" altLang="en-US" sz="500" b="1" dirty="0" smtClean="0">
                <a:latin typeface="Tuffy-TTF" panose="020B0603060100000000" pitchFamily="34" charset="0"/>
                <a:ea typeface="Tuffy" panose="020B0603060100000000" pitchFamily="34" charset="0"/>
                <a:cs typeface="Arial" panose="020B0604020202020204" pitchFamily="34" charset="0"/>
              </a:rPr>
              <a:t>Brad Pitt</a:t>
            </a:r>
            <a:r>
              <a:rPr lang="en-GB" altLang="en-US" sz="500" dirty="0" smtClean="0">
                <a:latin typeface="Tuffy-TTF" panose="020B0603060100000000" pitchFamily="34" charset="0"/>
                <a:ea typeface="Tuffy" panose="020B0603060100000000" pitchFamily="34" charset="0"/>
                <a:cs typeface="Arial" panose="020B0604020202020204" pitchFamily="34" charset="0"/>
              </a:rPr>
              <a:t>” </a:t>
            </a:r>
            <a:r>
              <a:rPr lang="en-GB" altLang="en-US" sz="500" dirty="0">
                <a:latin typeface="Tuffy-TTF" panose="020B0603060100000000" pitchFamily="34" charset="0"/>
                <a:ea typeface="Tuffy" panose="020B0603060100000000" pitchFamily="34" charset="0"/>
                <a:cs typeface="Arial" panose="020B0604020202020204" pitchFamily="34" charset="0"/>
              </a:rPr>
              <a:t>by </a:t>
            </a:r>
            <a:r>
              <a:rPr lang="en-GB" altLang="en-US" sz="500" dirty="0" err="1" smtClean="0">
                <a:latin typeface="Tuffy-TTF" panose="020B0603060100000000" pitchFamily="34" charset="0"/>
                <a:ea typeface="Tuffy" panose="020B0603060100000000" pitchFamily="34" charset="0"/>
                <a:cs typeface="Arial" panose="020B0604020202020204" pitchFamily="34" charset="0"/>
              </a:rPr>
              <a:t>GabboT</a:t>
            </a:r>
            <a:r>
              <a:rPr lang="en-GB" altLang="en-US" sz="500" dirty="0" smtClean="0">
                <a:latin typeface="Tuffy-TTF" panose="020B0603060100000000" pitchFamily="34" charset="0"/>
                <a:ea typeface="Tuffy" panose="020B0603060100000000" pitchFamily="34" charset="0"/>
                <a:cs typeface="Arial" panose="020B0604020202020204" pitchFamily="34" charset="0"/>
              </a:rPr>
              <a:t> </a:t>
            </a:r>
            <a:r>
              <a:rPr lang="en-GB" altLang="en-US" sz="500" dirty="0">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5"/>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sp>
        <p:nvSpPr>
          <p:cNvPr id="32" name="TextBox 21"/>
          <p:cNvSpPr txBox="1">
            <a:spLocks noChangeArrowheads="1"/>
          </p:cNvSpPr>
          <p:nvPr/>
        </p:nvSpPr>
        <p:spPr bwMode="auto">
          <a:xfrm>
            <a:off x="3556507" y="6245477"/>
            <a:ext cx="1896158"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Prince Harry</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dirty="0" smtClean="0">
                <a:latin typeface="Tuffy-TTF" panose="020B0603060100000000" pitchFamily="34" charset="0"/>
                <a:ea typeface="Tuffy" panose="020B0603060100000000" pitchFamily="34" charset="0"/>
                <a:cs typeface="Arial" panose="020B0604020202020204" pitchFamily="34" charset="0"/>
              </a:rPr>
              <a:t>E.J. </a:t>
            </a:r>
            <a:r>
              <a:rPr lang="en-GB" altLang="en-US" sz="500" dirty="0" err="1" smtClean="0">
                <a:latin typeface="Tuffy-TTF" panose="020B0603060100000000" pitchFamily="34" charset="0"/>
                <a:ea typeface="Tuffy" panose="020B0603060100000000" pitchFamily="34" charset="0"/>
                <a:cs typeface="Arial" panose="020B0604020202020204" pitchFamily="34" charset="0"/>
              </a:rPr>
              <a:t>Hersom</a:t>
            </a:r>
            <a:r>
              <a:rPr lang="en-GB" altLang="en-US" sz="500" dirty="0" smtClean="0">
                <a:latin typeface="Tuffy-TTF" panose="020B0603060100000000" pitchFamily="34" charset="0"/>
                <a:ea typeface="Tuffy" panose="020B0603060100000000" pitchFamily="34" charset="0"/>
                <a:cs typeface="Arial" panose="020B0604020202020204" pitchFamily="34" charset="0"/>
              </a:rPr>
              <a:t> </a:t>
            </a:r>
            <a:r>
              <a:rPr lang="en-GB" altLang="en-US" sz="500" dirty="0">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5"/>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sp>
        <p:nvSpPr>
          <p:cNvPr id="33" name="TextBox 21"/>
          <p:cNvSpPr txBox="1">
            <a:spLocks noChangeArrowheads="1"/>
          </p:cNvSpPr>
          <p:nvPr/>
        </p:nvSpPr>
        <p:spPr bwMode="auto">
          <a:xfrm>
            <a:off x="6775559" y="6245477"/>
            <a:ext cx="1612791"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rPr>
              <a:t>Jade </a:t>
            </a:r>
            <a:r>
              <a:rPr lang="en-GB" altLang="en-US" sz="500" b="1" dirty="0" err="1">
                <a:latin typeface="Tuffy-TTF" panose="020B0603060100000000" pitchFamily="34" charset="0"/>
                <a:ea typeface="Tuffy" panose="020B0603060100000000" pitchFamily="34" charset="0"/>
                <a:cs typeface="Arial" panose="020B0604020202020204" pitchFamily="34" charset="0"/>
              </a:rPr>
              <a:t>Thirlwell</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dirty="0" err="1" smtClean="0">
                <a:latin typeface="Tuffy-TTF" panose="020B0603060100000000" pitchFamily="34" charset="0"/>
                <a:ea typeface="Tuffy" panose="020B0603060100000000" pitchFamily="34" charset="0"/>
                <a:cs typeface="Arial" panose="020B0604020202020204" pitchFamily="34" charset="0"/>
              </a:rPr>
              <a:t>Emmacmd</a:t>
            </a:r>
            <a:r>
              <a:rPr lang="en-GB" altLang="en-US" sz="500" dirty="0" smtClean="0">
                <a:latin typeface="Tuffy-TTF" panose="020B0603060100000000" pitchFamily="34" charset="0"/>
                <a:ea typeface="Tuffy" panose="020B0603060100000000" pitchFamily="34" charset="0"/>
                <a:cs typeface="Arial" panose="020B0604020202020204" pitchFamily="34" charset="0"/>
              </a:rPr>
              <a:t> </a:t>
            </a:r>
            <a:r>
              <a:rPr lang="en-GB" altLang="en-US" sz="500" dirty="0">
                <a:latin typeface="Tuffy-TTF" panose="020B0603060100000000" pitchFamily="34" charset="0"/>
                <a:ea typeface="Tuffy" panose="020B0603060100000000" pitchFamily="34" charset="0"/>
                <a:cs typeface="Arial" panose="020B0604020202020204" pitchFamily="34" charset="0"/>
              </a:rPr>
              <a:t>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5"/>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spTree>
    <p:extLst>
      <p:ext uri="{BB962C8B-B14F-4D97-AF65-F5344CB8AC3E}">
        <p14:creationId xmlns:p14="http://schemas.microsoft.com/office/powerpoint/2010/main" val="174775195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20"/>
          <p:cNvSpPr>
            <a:spLocks noGrp="1"/>
          </p:cNvSpPr>
          <p:nvPr>
            <p:ph type="title"/>
          </p:nvPr>
        </p:nvSpPr>
        <p:spPr>
          <a:xfrm>
            <a:off x="457198" y="478895"/>
            <a:ext cx="8220075" cy="994306"/>
          </a:xfrm>
        </p:spPr>
        <p:txBody>
          <a:bodyPr/>
          <a:lstStyle/>
          <a:p>
            <a:r>
              <a:rPr lang="en-GB" sz="3600" dirty="0">
                <a:latin typeface="+mn-lt"/>
              </a:rPr>
              <a:t>Positive Mental Health</a:t>
            </a:r>
          </a:p>
        </p:txBody>
      </p:sp>
      <p:sp>
        <p:nvSpPr>
          <p:cNvPr id="17" name="Rectangle 16"/>
          <p:cNvSpPr/>
          <p:nvPr/>
        </p:nvSpPr>
        <p:spPr>
          <a:xfrm>
            <a:off x="755650" y="1473201"/>
            <a:ext cx="7632700" cy="2769989"/>
          </a:xfrm>
          <a:prstGeom prst="rect">
            <a:avLst/>
          </a:prstGeom>
        </p:spPr>
        <p:txBody>
          <a:bodyPr wrap="square" lIns="0" tIns="0" rIns="0" bIns="0">
            <a:spAutoFit/>
          </a:bodyPr>
          <a:lstStyle/>
          <a:p>
            <a:r>
              <a:rPr lang="en-GB" dirty="0"/>
              <a:t>Discuss some of the ways you can deal with a mental health problem.</a:t>
            </a:r>
          </a:p>
          <a:p>
            <a:endParaRPr lang="en-GB" dirty="0"/>
          </a:p>
          <a:p>
            <a:r>
              <a:rPr lang="en-GB" dirty="0"/>
              <a:t>Have a go at one of the following activities and after, discuss how it made you feel while you did it.</a:t>
            </a:r>
          </a:p>
          <a:p>
            <a:pPr>
              <a:lnSpc>
                <a:spcPct val="150000"/>
              </a:lnSpc>
            </a:pPr>
            <a:r>
              <a:rPr lang="en-GB" dirty="0"/>
              <a:t>     </a:t>
            </a:r>
            <a:r>
              <a:rPr lang="en-GB" dirty="0">
                <a:hlinkClick r:id="rId2"/>
              </a:rPr>
              <a:t>Mindfulness Colouring Sheets</a:t>
            </a:r>
            <a:endParaRPr lang="en-GB" dirty="0"/>
          </a:p>
          <a:p>
            <a:pPr>
              <a:lnSpc>
                <a:spcPct val="150000"/>
              </a:lnSpc>
            </a:pPr>
            <a:r>
              <a:rPr lang="en-GB" dirty="0"/>
              <a:t>     </a:t>
            </a:r>
            <a:r>
              <a:rPr lang="en-GB" dirty="0">
                <a:hlinkClick r:id="rId3"/>
              </a:rPr>
              <a:t>When I am Feeling Activity Sheet</a:t>
            </a:r>
            <a:endParaRPr lang="en-GB" dirty="0"/>
          </a:p>
          <a:p>
            <a:pPr>
              <a:lnSpc>
                <a:spcPct val="150000"/>
              </a:lnSpc>
            </a:pPr>
            <a:r>
              <a:rPr lang="en-GB" dirty="0"/>
              <a:t>     </a:t>
            </a:r>
            <a:r>
              <a:rPr lang="en-GB" dirty="0">
                <a:hlinkClick r:id="rId4"/>
              </a:rPr>
              <a:t>Anger Map Activity Sheet</a:t>
            </a:r>
            <a:endParaRPr lang="en-GB" dirty="0"/>
          </a:p>
          <a:p>
            <a:pPr>
              <a:lnSpc>
                <a:spcPct val="150000"/>
              </a:lnSpc>
            </a:pPr>
            <a:r>
              <a:rPr lang="en-GB" dirty="0"/>
              <a:t>     </a:t>
            </a:r>
            <a:r>
              <a:rPr lang="en-GB" dirty="0">
                <a:hlinkClick r:id="rId5"/>
              </a:rPr>
              <a:t>Colour Your Feelings Activity Sheet</a:t>
            </a:r>
            <a:endParaRPr lang="en-GB" dirty="0"/>
          </a:p>
        </p:txBody>
      </p:sp>
      <p:sp>
        <p:nvSpPr>
          <p:cNvPr id="14" name="Oval 13"/>
          <p:cNvSpPr/>
          <p:nvPr/>
        </p:nvSpPr>
        <p:spPr>
          <a:xfrm>
            <a:off x="755650" y="2744099"/>
            <a:ext cx="146649" cy="146649"/>
          </a:xfrm>
          <a:prstGeom prst="ellipse">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755650" y="3150499"/>
            <a:ext cx="146649" cy="146649"/>
          </a:xfrm>
          <a:prstGeom prst="ellipse">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p:cNvSpPr/>
          <p:nvPr/>
        </p:nvSpPr>
        <p:spPr>
          <a:xfrm>
            <a:off x="755650" y="3556899"/>
            <a:ext cx="146649" cy="146649"/>
          </a:xfrm>
          <a:prstGeom prst="ellipse">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p:cNvSpPr/>
          <p:nvPr/>
        </p:nvSpPr>
        <p:spPr>
          <a:xfrm>
            <a:off x="755650" y="3963299"/>
            <a:ext cx="146649" cy="146649"/>
          </a:xfrm>
          <a:prstGeom prst="ellipse">
            <a:avLst/>
          </a:prstGeom>
          <a:solidFill>
            <a:srgbClr val="6D5A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63286" y="2467506"/>
            <a:ext cx="2777401" cy="4390493"/>
          </a:xfrm>
          <a:prstGeom prst="rect">
            <a:avLst/>
          </a:prstGeom>
        </p:spPr>
      </p:pic>
    </p:spTree>
    <p:extLst>
      <p:ext uri="{BB962C8B-B14F-4D97-AF65-F5344CB8AC3E}">
        <p14:creationId xmlns:p14="http://schemas.microsoft.com/office/powerpoint/2010/main" val="26882984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20"/>
          <p:cNvSpPr>
            <a:spLocks noGrp="1"/>
          </p:cNvSpPr>
          <p:nvPr>
            <p:ph type="title"/>
          </p:nvPr>
        </p:nvSpPr>
        <p:spPr>
          <a:xfrm>
            <a:off x="457198" y="478895"/>
            <a:ext cx="8220075" cy="994306"/>
          </a:xfrm>
        </p:spPr>
        <p:txBody>
          <a:bodyPr/>
          <a:lstStyle/>
          <a:p>
            <a:r>
              <a:rPr lang="en-GB" sz="3600" dirty="0">
                <a:latin typeface="+mn-lt"/>
              </a:rPr>
              <a:t>Plenary</a:t>
            </a:r>
          </a:p>
        </p:txBody>
      </p:sp>
      <p:sp>
        <p:nvSpPr>
          <p:cNvPr id="17" name="Rectangle 16"/>
          <p:cNvSpPr/>
          <p:nvPr/>
        </p:nvSpPr>
        <p:spPr>
          <a:xfrm>
            <a:off x="755650" y="1473201"/>
            <a:ext cx="7632700" cy="276999"/>
          </a:xfrm>
          <a:prstGeom prst="rect">
            <a:avLst/>
          </a:prstGeom>
        </p:spPr>
        <p:txBody>
          <a:bodyPr wrap="square" lIns="0" tIns="0" rIns="0" bIns="0">
            <a:spAutoFit/>
          </a:bodyPr>
          <a:lstStyle/>
          <a:p>
            <a:r>
              <a:rPr lang="en-GB" dirty="0"/>
              <a:t>Who could you go to if you feel worried about mental health?</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1975401"/>
            <a:ext cx="1961671" cy="2162380"/>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82498" y="4169839"/>
            <a:ext cx="1161080" cy="1922986"/>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41339" y="1707068"/>
            <a:ext cx="1723053" cy="4558525"/>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44954" y="3968151"/>
            <a:ext cx="2418747" cy="2124674"/>
          </a:xfrm>
          <a:prstGeom prst="rect">
            <a:avLst/>
          </a:prstGeom>
        </p:spPr>
      </p:pic>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124664" y="1820174"/>
            <a:ext cx="1704665" cy="4272651"/>
          </a:xfrm>
          <a:prstGeom prst="rect">
            <a:avLst/>
          </a:prstGeom>
        </p:spPr>
      </p:pic>
    </p:spTree>
    <p:extLst>
      <p:ext uri="{BB962C8B-B14F-4D97-AF65-F5344CB8AC3E}">
        <p14:creationId xmlns:p14="http://schemas.microsoft.com/office/powerpoint/2010/main" val="34416320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142</TotalTime>
  <Words>774</Words>
  <Application>Microsoft Office PowerPoint</Application>
  <PresentationFormat>On-screen Show (4:3)</PresentationFormat>
  <Paragraphs>117</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Twinkl</vt:lpstr>
      <vt:lpstr>Tuffy</vt:lpstr>
      <vt:lpstr>Tuffy-TTF</vt:lpstr>
      <vt:lpstr>Calibri</vt:lpstr>
      <vt:lpstr>Office Theme</vt:lpstr>
      <vt:lpstr>PowerPoint Presentation</vt:lpstr>
      <vt:lpstr>What Is Mental Health?</vt:lpstr>
      <vt:lpstr>Can You Think of Any Mental Health Problems?</vt:lpstr>
      <vt:lpstr>Anger</vt:lpstr>
      <vt:lpstr>Anxiety and Panic Attacks</vt:lpstr>
      <vt:lpstr>Anxiety and Panic Attacks</vt:lpstr>
      <vt:lpstr>Depression</vt:lpstr>
      <vt:lpstr>Depression</vt:lpstr>
      <vt:lpstr>Eating Problems</vt:lpstr>
      <vt:lpstr>Celebrities</vt:lpstr>
      <vt:lpstr>Celebrities</vt:lpstr>
      <vt:lpstr>Positive Mental Health</vt:lpstr>
      <vt:lpstr>Plenary</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Olivia Devon Homar</dc:creator>
  <cp:lastModifiedBy>Sophie</cp:lastModifiedBy>
  <cp:revision>111</cp:revision>
  <cp:lastPrinted>2022-02-01T10:09:02Z</cp:lastPrinted>
  <dcterms:created xsi:type="dcterms:W3CDTF">2019-06-08T09:01:28Z</dcterms:created>
  <dcterms:modified xsi:type="dcterms:W3CDTF">2022-02-01T10:09:24Z</dcterms:modified>
</cp:coreProperties>
</file>